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5" r:id="rId3"/>
    <p:sldId id="259" r:id="rId4"/>
    <p:sldId id="258" r:id="rId5"/>
    <p:sldId id="257" r:id="rId6"/>
    <p:sldId id="260" r:id="rId7"/>
    <p:sldId id="264" r:id="rId8"/>
    <p:sldId id="261" r:id="rId9"/>
    <p:sldId id="263" r:id="rId10"/>
    <p:sldId id="262" r:id="rId11"/>
    <p:sldId id="267" r:id="rId12"/>
    <p:sldId id="266" r:id="rId13"/>
    <p:sldId id="269" r:id="rId14"/>
    <p:sldId id="268"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10" autoAdjust="0"/>
    <p:restoredTop sz="94660"/>
  </p:normalViewPr>
  <p:slideViewPr>
    <p:cSldViewPr snapToGrid="0">
      <p:cViewPr varScale="1">
        <p:scale>
          <a:sx n="68" d="100"/>
          <a:sy n="68" d="100"/>
        </p:scale>
        <p:origin x="115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da Ruas" userId="e3f3bc3dc83c200f" providerId="LiveId" clId="{81073776-3942-4058-BDEF-D933BD621857}"/>
    <pc:docChg chg="undo custSel addSld modSld sldOrd">
      <pc:chgData name="Linda Ruas" userId="e3f3bc3dc83c200f" providerId="LiveId" clId="{81073776-3942-4058-BDEF-D933BD621857}" dt="2018-05-20T18:00:12.132" v="2210"/>
      <pc:docMkLst>
        <pc:docMk/>
      </pc:docMkLst>
      <pc:sldChg chg="addSp modSp">
        <pc:chgData name="Linda Ruas" userId="e3f3bc3dc83c200f" providerId="LiveId" clId="{81073776-3942-4058-BDEF-D933BD621857}" dt="2018-05-20T17:46:31.631" v="1530" actId="27636"/>
        <pc:sldMkLst>
          <pc:docMk/>
          <pc:sldMk cId="1308133033" sldId="256"/>
        </pc:sldMkLst>
        <pc:spChg chg="mod">
          <ac:chgData name="Linda Ruas" userId="e3f3bc3dc83c200f" providerId="LiveId" clId="{81073776-3942-4058-BDEF-D933BD621857}" dt="2018-05-20T17:46:15.114" v="1525" actId="14100"/>
          <ac:spMkLst>
            <pc:docMk/>
            <pc:sldMk cId="1308133033" sldId="256"/>
            <ac:spMk id="2" creationId="{8226A6A5-5087-4061-BEFE-4D9C1E5C3574}"/>
          </ac:spMkLst>
        </pc:spChg>
        <pc:spChg chg="mod">
          <ac:chgData name="Linda Ruas" userId="e3f3bc3dc83c200f" providerId="LiveId" clId="{81073776-3942-4058-BDEF-D933BD621857}" dt="2018-05-20T17:46:31.631" v="1530" actId="27636"/>
          <ac:spMkLst>
            <pc:docMk/>
            <pc:sldMk cId="1308133033" sldId="256"/>
            <ac:spMk id="3" creationId="{9E79F2E4-4B40-44D4-9136-ADCF080B8A3A}"/>
          </ac:spMkLst>
        </pc:spChg>
        <pc:picChg chg="add mod">
          <ac:chgData name="Linda Ruas" userId="e3f3bc3dc83c200f" providerId="LiveId" clId="{81073776-3942-4058-BDEF-D933BD621857}" dt="2018-05-20T17:46:00.043" v="1517" actId="1076"/>
          <ac:picMkLst>
            <pc:docMk/>
            <pc:sldMk cId="1308133033" sldId="256"/>
            <ac:picMk id="4" creationId="{8F3B834E-F51B-44A7-8DF2-6F6EB6EFB17C}"/>
          </ac:picMkLst>
        </pc:picChg>
        <pc:picChg chg="add mod">
          <ac:chgData name="Linda Ruas" userId="e3f3bc3dc83c200f" providerId="LiveId" clId="{81073776-3942-4058-BDEF-D933BD621857}" dt="2018-05-20T17:45:38.814" v="1515" actId="14100"/>
          <ac:picMkLst>
            <pc:docMk/>
            <pc:sldMk cId="1308133033" sldId="256"/>
            <ac:picMk id="5" creationId="{CAD97BE4-DB9A-4F5A-9A44-37606BBEA196}"/>
          </ac:picMkLst>
        </pc:picChg>
      </pc:sldChg>
      <pc:sldChg chg="modSp">
        <pc:chgData name="Linda Ruas" userId="e3f3bc3dc83c200f" providerId="LiveId" clId="{81073776-3942-4058-BDEF-D933BD621857}" dt="2018-05-20T17:14:44.563" v="1048" actId="113"/>
        <pc:sldMkLst>
          <pc:docMk/>
          <pc:sldMk cId="3657656405" sldId="257"/>
        </pc:sldMkLst>
        <pc:spChg chg="mod">
          <ac:chgData name="Linda Ruas" userId="e3f3bc3dc83c200f" providerId="LiveId" clId="{81073776-3942-4058-BDEF-D933BD621857}" dt="2018-05-20T17:14:44.563" v="1048" actId="113"/>
          <ac:spMkLst>
            <pc:docMk/>
            <pc:sldMk cId="3657656405" sldId="257"/>
            <ac:spMk id="2" creationId="{65CC86D9-637D-48FD-B6B3-FD345FC67713}"/>
          </ac:spMkLst>
        </pc:spChg>
      </pc:sldChg>
      <pc:sldChg chg="modSp">
        <pc:chgData name="Linda Ruas" userId="e3f3bc3dc83c200f" providerId="LiveId" clId="{81073776-3942-4058-BDEF-D933BD621857}" dt="2018-05-20T17:14:28.090" v="1032" actId="113"/>
        <pc:sldMkLst>
          <pc:docMk/>
          <pc:sldMk cId="1448046704" sldId="258"/>
        </pc:sldMkLst>
        <pc:spChg chg="mod">
          <ac:chgData name="Linda Ruas" userId="e3f3bc3dc83c200f" providerId="LiveId" clId="{81073776-3942-4058-BDEF-D933BD621857}" dt="2018-05-20T17:14:28.090" v="1032" actId="113"/>
          <ac:spMkLst>
            <pc:docMk/>
            <pc:sldMk cId="1448046704" sldId="258"/>
            <ac:spMk id="2" creationId="{3AC22CEB-2512-4811-B60C-CA8B2855254F}"/>
          </ac:spMkLst>
        </pc:spChg>
      </pc:sldChg>
      <pc:sldChg chg="modSp">
        <pc:chgData name="Linda Ruas" userId="e3f3bc3dc83c200f" providerId="LiveId" clId="{81073776-3942-4058-BDEF-D933BD621857}" dt="2018-05-20T17:15:18.249" v="1062" actId="14100"/>
        <pc:sldMkLst>
          <pc:docMk/>
          <pc:sldMk cId="4145962057" sldId="260"/>
        </pc:sldMkLst>
        <pc:spChg chg="mod">
          <ac:chgData name="Linda Ruas" userId="e3f3bc3dc83c200f" providerId="LiveId" clId="{81073776-3942-4058-BDEF-D933BD621857}" dt="2018-05-20T17:15:18.249" v="1062" actId="14100"/>
          <ac:spMkLst>
            <pc:docMk/>
            <pc:sldMk cId="4145962057" sldId="260"/>
            <ac:spMk id="2" creationId="{B6C02B3D-76A5-4B8B-87C2-534AADA74DD7}"/>
          </ac:spMkLst>
        </pc:spChg>
        <pc:picChg chg="mod">
          <ac:chgData name="Linda Ruas" userId="e3f3bc3dc83c200f" providerId="LiveId" clId="{81073776-3942-4058-BDEF-D933BD621857}" dt="2018-05-20T17:15:13.338" v="1061" actId="1076"/>
          <ac:picMkLst>
            <pc:docMk/>
            <pc:sldMk cId="4145962057" sldId="260"/>
            <ac:picMk id="4" creationId="{0E6128C3-6646-470E-B913-6DACA7C15009}"/>
          </ac:picMkLst>
        </pc:picChg>
      </pc:sldChg>
      <pc:sldChg chg="delSp modSp modNotesTx">
        <pc:chgData name="Linda Ruas" userId="e3f3bc3dc83c200f" providerId="LiveId" clId="{81073776-3942-4058-BDEF-D933BD621857}" dt="2018-05-20T17:54:50.104" v="1843" actId="20577"/>
        <pc:sldMkLst>
          <pc:docMk/>
          <pc:sldMk cId="2463018955" sldId="261"/>
        </pc:sldMkLst>
        <pc:spChg chg="del mod">
          <ac:chgData name="Linda Ruas" userId="e3f3bc3dc83c200f" providerId="LiveId" clId="{81073776-3942-4058-BDEF-D933BD621857}" dt="2018-05-20T17:11:06.107" v="997"/>
          <ac:spMkLst>
            <pc:docMk/>
            <pc:sldMk cId="2463018955" sldId="261"/>
            <ac:spMk id="2" creationId="{73D7406B-E308-4457-BE9E-93683CF66A1F}"/>
          </ac:spMkLst>
        </pc:spChg>
        <pc:spChg chg="mod">
          <ac:chgData name="Linda Ruas" userId="e3f3bc3dc83c200f" providerId="LiveId" clId="{81073776-3942-4058-BDEF-D933BD621857}" dt="2018-05-20T17:10:43.474" v="996" actId="14100"/>
          <ac:spMkLst>
            <pc:docMk/>
            <pc:sldMk cId="2463018955" sldId="261"/>
            <ac:spMk id="3" creationId="{8D683E9C-BEBE-4A6C-8510-D6FC33DEFDAC}"/>
          </ac:spMkLst>
        </pc:spChg>
      </pc:sldChg>
      <pc:sldChg chg="modSp">
        <pc:chgData name="Linda Ruas" userId="e3f3bc3dc83c200f" providerId="LiveId" clId="{81073776-3942-4058-BDEF-D933BD621857}" dt="2018-05-20T17:11:43.966" v="1006" actId="14100"/>
        <pc:sldMkLst>
          <pc:docMk/>
          <pc:sldMk cId="1890523928" sldId="262"/>
        </pc:sldMkLst>
        <pc:spChg chg="mod">
          <ac:chgData name="Linda Ruas" userId="e3f3bc3dc83c200f" providerId="LiveId" clId="{81073776-3942-4058-BDEF-D933BD621857}" dt="2018-05-20T17:11:40.079" v="1005" actId="20577"/>
          <ac:spMkLst>
            <pc:docMk/>
            <pc:sldMk cId="1890523928" sldId="262"/>
            <ac:spMk id="2" creationId="{EEFB77FE-340B-48C0-AE9B-38D39910B0EB}"/>
          </ac:spMkLst>
        </pc:spChg>
        <pc:spChg chg="mod">
          <ac:chgData name="Linda Ruas" userId="e3f3bc3dc83c200f" providerId="LiveId" clId="{81073776-3942-4058-BDEF-D933BD621857}" dt="2018-05-20T17:11:43.966" v="1006" actId="14100"/>
          <ac:spMkLst>
            <pc:docMk/>
            <pc:sldMk cId="1890523928" sldId="262"/>
            <ac:spMk id="3" creationId="{8B95C0C4-6E3A-44E7-B0DE-AF64EBBBD6F3}"/>
          </ac:spMkLst>
        </pc:spChg>
      </pc:sldChg>
      <pc:sldChg chg="delSp modSp ord">
        <pc:chgData name="Linda Ruas" userId="e3f3bc3dc83c200f" providerId="LiveId" clId="{81073776-3942-4058-BDEF-D933BD621857}" dt="2018-05-20T17:10:12.772" v="989" actId="14100"/>
        <pc:sldMkLst>
          <pc:docMk/>
          <pc:sldMk cId="3664208737" sldId="263"/>
        </pc:sldMkLst>
        <pc:spChg chg="del mod">
          <ac:chgData name="Linda Ruas" userId="e3f3bc3dc83c200f" providerId="LiveId" clId="{81073776-3942-4058-BDEF-D933BD621857}" dt="2018-05-20T17:10:06.878" v="988"/>
          <ac:spMkLst>
            <pc:docMk/>
            <pc:sldMk cId="3664208737" sldId="263"/>
            <ac:spMk id="2" creationId="{A0B228F7-B4BA-40AE-94FB-1D2B977EB33A}"/>
          </ac:spMkLst>
        </pc:spChg>
        <pc:spChg chg="mod">
          <ac:chgData name="Linda Ruas" userId="e3f3bc3dc83c200f" providerId="LiveId" clId="{81073776-3942-4058-BDEF-D933BD621857}" dt="2018-05-20T17:10:12.772" v="989" actId="14100"/>
          <ac:spMkLst>
            <pc:docMk/>
            <pc:sldMk cId="3664208737" sldId="263"/>
            <ac:spMk id="3" creationId="{3CD76985-8187-464C-A869-7B62212FC2D3}"/>
          </ac:spMkLst>
        </pc:spChg>
      </pc:sldChg>
      <pc:sldChg chg="modSp add modNotesTx">
        <pc:chgData name="Linda Ruas" userId="e3f3bc3dc83c200f" providerId="LiveId" clId="{81073776-3942-4058-BDEF-D933BD621857}" dt="2018-05-20T17:38:02.311" v="1170" actId="20577"/>
        <pc:sldMkLst>
          <pc:docMk/>
          <pc:sldMk cId="1204131800" sldId="264"/>
        </pc:sldMkLst>
        <pc:spChg chg="mod">
          <ac:chgData name="Linda Ruas" userId="e3f3bc3dc83c200f" providerId="LiveId" clId="{81073776-3942-4058-BDEF-D933BD621857}" dt="2018-05-13T17:32:21.268" v="301" actId="255"/>
          <ac:spMkLst>
            <pc:docMk/>
            <pc:sldMk cId="1204131800" sldId="264"/>
            <ac:spMk id="2" creationId="{E7ADE401-C029-4F1B-B8C2-602F05587026}"/>
          </ac:spMkLst>
        </pc:spChg>
        <pc:spChg chg="mod">
          <ac:chgData name="Linda Ruas" userId="e3f3bc3dc83c200f" providerId="LiveId" clId="{81073776-3942-4058-BDEF-D933BD621857}" dt="2018-05-13T17:32:07.771" v="298" actId="14100"/>
          <ac:spMkLst>
            <pc:docMk/>
            <pc:sldMk cId="1204131800" sldId="264"/>
            <ac:spMk id="3" creationId="{69BD5235-C809-4DB6-9A4C-75C870A2619B}"/>
          </ac:spMkLst>
        </pc:spChg>
      </pc:sldChg>
      <pc:sldChg chg="modSp add modNotesTx">
        <pc:chgData name="Linda Ruas" userId="e3f3bc3dc83c200f" providerId="LiveId" clId="{81073776-3942-4058-BDEF-D933BD621857}" dt="2018-05-20T17:48:27.780" v="1773" actId="20577"/>
        <pc:sldMkLst>
          <pc:docMk/>
          <pc:sldMk cId="4092434404" sldId="265"/>
        </pc:sldMkLst>
        <pc:spChg chg="mod">
          <ac:chgData name="Linda Ruas" userId="e3f3bc3dc83c200f" providerId="LiveId" clId="{81073776-3942-4058-BDEF-D933BD621857}" dt="2018-05-13T17:32:56.046" v="316" actId="20577"/>
          <ac:spMkLst>
            <pc:docMk/>
            <pc:sldMk cId="4092434404" sldId="265"/>
            <ac:spMk id="2" creationId="{216B6FE8-9106-46A2-9D2E-17FD84BC9FB3}"/>
          </ac:spMkLst>
        </pc:spChg>
        <pc:spChg chg="mod">
          <ac:chgData name="Linda Ruas" userId="e3f3bc3dc83c200f" providerId="LiveId" clId="{81073776-3942-4058-BDEF-D933BD621857}" dt="2018-05-20T17:47:08.935" v="1569" actId="27636"/>
          <ac:spMkLst>
            <pc:docMk/>
            <pc:sldMk cId="4092434404" sldId="265"/>
            <ac:spMk id="3" creationId="{9869DB6B-41C6-4E73-81BF-C711C97E72F7}"/>
          </ac:spMkLst>
        </pc:spChg>
      </pc:sldChg>
      <pc:sldChg chg="addSp delSp modSp add">
        <pc:chgData name="Linda Ruas" userId="e3f3bc3dc83c200f" providerId="LiveId" clId="{81073776-3942-4058-BDEF-D933BD621857}" dt="2018-05-13T17:40:08.234" v="657" actId="20577"/>
        <pc:sldMkLst>
          <pc:docMk/>
          <pc:sldMk cId="2862158268" sldId="266"/>
        </pc:sldMkLst>
        <pc:spChg chg="del">
          <ac:chgData name="Linda Ruas" userId="e3f3bc3dc83c200f" providerId="LiveId" clId="{81073776-3942-4058-BDEF-D933BD621857}" dt="2018-05-13T17:37:16.832" v="627" actId="20577"/>
          <ac:spMkLst>
            <pc:docMk/>
            <pc:sldMk cId="2862158268" sldId="266"/>
            <ac:spMk id="2" creationId="{600323F2-BDD0-41CF-8038-D819EABD0752}"/>
          </ac:spMkLst>
        </pc:spChg>
        <pc:spChg chg="add del mod">
          <ac:chgData name="Linda Ruas" userId="e3f3bc3dc83c200f" providerId="LiveId" clId="{81073776-3942-4058-BDEF-D933BD621857}" dt="2018-05-13T17:40:08.234" v="657" actId="20577"/>
          <ac:spMkLst>
            <pc:docMk/>
            <pc:sldMk cId="2862158268" sldId="266"/>
            <ac:spMk id="3" creationId="{D285A76D-99CC-4E22-9DEB-510D68D42F59}"/>
          </ac:spMkLst>
        </pc:spChg>
        <pc:spChg chg="add del">
          <ac:chgData name="Linda Ruas" userId="e3f3bc3dc83c200f" providerId="LiveId" clId="{81073776-3942-4058-BDEF-D933BD621857}" dt="2018-05-13T17:35:00.137" v="430" actId="20577"/>
          <ac:spMkLst>
            <pc:docMk/>
            <pc:sldMk cId="2862158268" sldId="266"/>
            <ac:spMk id="4" creationId="{589DBC20-73D3-4914-8140-441B3D919D8D}"/>
          </ac:spMkLst>
        </pc:spChg>
      </pc:sldChg>
      <pc:sldChg chg="addSp delSp modSp add">
        <pc:chgData name="Linda Ruas" userId="e3f3bc3dc83c200f" providerId="LiveId" clId="{81073776-3942-4058-BDEF-D933BD621857}" dt="2018-05-20T18:00:12.132" v="2210"/>
        <pc:sldMkLst>
          <pc:docMk/>
          <pc:sldMk cId="188131215" sldId="267"/>
        </pc:sldMkLst>
        <pc:spChg chg="mod">
          <ac:chgData name="Linda Ruas" userId="e3f3bc3dc83c200f" providerId="LiveId" clId="{81073776-3942-4058-BDEF-D933BD621857}" dt="2018-05-20T16:52:48.919" v="875" actId="113"/>
          <ac:spMkLst>
            <pc:docMk/>
            <pc:sldMk cId="188131215" sldId="267"/>
            <ac:spMk id="2" creationId="{8EE6CF5B-7A82-49BF-A303-C480A123A318}"/>
          </ac:spMkLst>
        </pc:spChg>
        <pc:spChg chg="mod">
          <ac:chgData name="Linda Ruas" userId="e3f3bc3dc83c200f" providerId="LiveId" clId="{81073776-3942-4058-BDEF-D933BD621857}" dt="2018-05-20T17:43:43.426" v="1503" actId="5793"/>
          <ac:spMkLst>
            <pc:docMk/>
            <pc:sldMk cId="188131215" sldId="267"/>
            <ac:spMk id="3" creationId="{A4B817A6-1453-44A6-ACBD-1619C4063934}"/>
          </ac:spMkLst>
        </pc:spChg>
        <pc:picChg chg="add del mod">
          <ac:chgData name="Linda Ruas" userId="e3f3bc3dc83c200f" providerId="LiveId" clId="{81073776-3942-4058-BDEF-D933BD621857}" dt="2018-05-20T18:00:12.132" v="2210"/>
          <ac:picMkLst>
            <pc:docMk/>
            <pc:sldMk cId="188131215" sldId="267"/>
            <ac:picMk id="4" creationId="{9E37BFB8-782C-4F0C-860C-02749B6C67FB}"/>
          </ac:picMkLst>
        </pc:picChg>
      </pc:sldChg>
      <pc:sldChg chg="addSp delSp modSp add ord">
        <pc:chgData name="Linda Ruas" userId="e3f3bc3dc83c200f" providerId="LiveId" clId="{81073776-3942-4058-BDEF-D933BD621857}" dt="2018-05-20T17:53:56.683" v="1775" actId="115"/>
        <pc:sldMkLst>
          <pc:docMk/>
          <pc:sldMk cId="2487595859" sldId="268"/>
        </pc:sldMkLst>
        <pc:spChg chg="add del mod">
          <ac:chgData name="Linda Ruas" userId="e3f3bc3dc83c200f" providerId="LiveId" clId="{81073776-3942-4058-BDEF-D933BD621857}" dt="2018-05-20T17:01:53.981" v="917"/>
          <ac:spMkLst>
            <pc:docMk/>
            <pc:sldMk cId="2487595859" sldId="268"/>
            <ac:spMk id="2" creationId="{5EC64943-A5E8-43E9-85CB-3909CB451F66}"/>
          </ac:spMkLst>
        </pc:spChg>
        <pc:spChg chg="add del mod">
          <ac:chgData name="Linda Ruas" userId="e3f3bc3dc83c200f" providerId="LiveId" clId="{81073776-3942-4058-BDEF-D933BD621857}" dt="2018-05-20T17:53:56.683" v="1775" actId="115"/>
          <ac:spMkLst>
            <pc:docMk/>
            <pc:sldMk cId="2487595859" sldId="268"/>
            <ac:spMk id="3" creationId="{D8935FA1-D962-4281-B744-591FC1C51B66}"/>
          </ac:spMkLst>
        </pc:spChg>
        <pc:spChg chg="add del">
          <ac:chgData name="Linda Ruas" userId="e3f3bc3dc83c200f" providerId="LiveId" clId="{81073776-3942-4058-BDEF-D933BD621857}" dt="2018-05-20T16:56:24.238" v="880"/>
          <ac:spMkLst>
            <pc:docMk/>
            <pc:sldMk cId="2487595859" sldId="268"/>
            <ac:spMk id="4" creationId="{AA43B131-9746-46D1-8C1F-C9352C203B73}"/>
          </ac:spMkLst>
        </pc:spChg>
      </pc:sldChg>
      <pc:sldChg chg="addSp delSp modSp add ord">
        <pc:chgData name="Linda Ruas" userId="e3f3bc3dc83c200f" providerId="LiveId" clId="{81073776-3942-4058-BDEF-D933BD621857}" dt="2018-05-20T17:53:46.037" v="1774" actId="115"/>
        <pc:sldMkLst>
          <pc:docMk/>
          <pc:sldMk cId="1039745252" sldId="269"/>
        </pc:sldMkLst>
        <pc:spChg chg="add del mod">
          <ac:chgData name="Linda Ruas" userId="e3f3bc3dc83c200f" providerId="LiveId" clId="{81073776-3942-4058-BDEF-D933BD621857}" dt="2018-05-20T17:07:32.913" v="967"/>
          <ac:spMkLst>
            <pc:docMk/>
            <pc:sldMk cId="1039745252" sldId="269"/>
            <ac:spMk id="2" creationId="{67623AF9-6305-434F-9F5E-F8C9B1A66E68}"/>
          </ac:spMkLst>
        </pc:spChg>
        <pc:spChg chg="add mod">
          <ac:chgData name="Linda Ruas" userId="e3f3bc3dc83c200f" providerId="LiveId" clId="{81073776-3942-4058-BDEF-D933BD621857}" dt="2018-05-20T17:53:46.037" v="1774" actId="115"/>
          <ac:spMkLst>
            <pc:docMk/>
            <pc:sldMk cId="1039745252" sldId="269"/>
            <ac:spMk id="3" creationId="{8FA459D9-8A0B-4B22-A783-4621971AC552}"/>
          </ac:spMkLst>
        </pc:spChg>
      </pc:sldChg>
      <pc:sldChg chg="addSp modSp add">
        <pc:chgData name="Linda Ruas" userId="e3f3bc3dc83c200f" providerId="LiveId" clId="{81073776-3942-4058-BDEF-D933BD621857}" dt="2018-05-20T17:43:17.358" v="1498" actId="1076"/>
        <pc:sldMkLst>
          <pc:docMk/>
          <pc:sldMk cId="202950467" sldId="270"/>
        </pc:sldMkLst>
        <pc:spChg chg="add mod">
          <ac:chgData name="Linda Ruas" userId="e3f3bc3dc83c200f" providerId="LiveId" clId="{81073776-3942-4058-BDEF-D933BD621857}" dt="2018-05-20T17:42:52.900" v="1495" actId="113"/>
          <ac:spMkLst>
            <pc:docMk/>
            <pc:sldMk cId="202950467" sldId="270"/>
            <ac:spMk id="2" creationId="{A4B8A324-2DF9-402E-95E2-A18C9B2A6986}"/>
          </ac:spMkLst>
        </pc:spChg>
        <pc:spChg chg="add mod">
          <ac:chgData name="Linda Ruas" userId="e3f3bc3dc83c200f" providerId="LiveId" clId="{81073776-3942-4058-BDEF-D933BD621857}" dt="2018-05-20T17:42:35.507" v="1487" actId="255"/>
          <ac:spMkLst>
            <pc:docMk/>
            <pc:sldMk cId="202950467" sldId="270"/>
            <ac:spMk id="3" creationId="{086270EB-7F8E-44C7-A074-96142F69843B}"/>
          </ac:spMkLst>
        </pc:spChg>
        <pc:spChg chg="add mod">
          <ac:chgData name="Linda Ruas" userId="e3f3bc3dc83c200f" providerId="LiveId" clId="{81073776-3942-4058-BDEF-D933BD621857}" dt="2018-05-20T17:42:26.776" v="1486" actId="255"/>
          <ac:spMkLst>
            <pc:docMk/>
            <pc:sldMk cId="202950467" sldId="270"/>
            <ac:spMk id="4" creationId="{BD048AE6-AF27-4A21-BC00-7453C6005A8F}"/>
          </ac:spMkLst>
        </pc:spChg>
        <pc:picChg chg="add mod">
          <ac:chgData name="Linda Ruas" userId="e3f3bc3dc83c200f" providerId="LiveId" clId="{81073776-3942-4058-BDEF-D933BD621857}" dt="2018-05-20T17:43:17.358" v="1498" actId="1076"/>
          <ac:picMkLst>
            <pc:docMk/>
            <pc:sldMk cId="202950467" sldId="270"/>
            <ac:picMk id="5" creationId="{F9480672-945C-4C7E-9ADF-69B8C988BC32}"/>
          </ac:picMkLst>
        </pc:picChg>
      </pc:sldChg>
      <pc:sldChg chg="addSp delSp modSp add">
        <pc:chgData name="Linda Ruas" userId="e3f3bc3dc83c200f" providerId="LiveId" clId="{81073776-3942-4058-BDEF-D933BD621857}" dt="2018-05-20T18:00:05.907" v="2209"/>
        <pc:sldMkLst>
          <pc:docMk/>
          <pc:sldMk cId="277137535" sldId="271"/>
        </pc:sldMkLst>
        <pc:spChg chg="del">
          <ac:chgData name="Linda Ruas" userId="e3f3bc3dc83c200f" providerId="LiveId" clId="{81073776-3942-4058-BDEF-D933BD621857}" dt="2018-05-20T17:55:31.543" v="1845"/>
          <ac:spMkLst>
            <pc:docMk/>
            <pc:sldMk cId="277137535" sldId="271"/>
            <ac:spMk id="2" creationId="{858B1222-7E47-40AF-A548-C6C62D7C9D71}"/>
          </ac:spMkLst>
        </pc:spChg>
        <pc:spChg chg="del">
          <ac:chgData name="Linda Ruas" userId="e3f3bc3dc83c200f" providerId="LiveId" clId="{81073776-3942-4058-BDEF-D933BD621857}" dt="2018-05-20T17:55:31.543" v="1845"/>
          <ac:spMkLst>
            <pc:docMk/>
            <pc:sldMk cId="277137535" sldId="271"/>
            <ac:spMk id="3" creationId="{35D648A5-7BDB-4D7A-998E-46CBA2A785EE}"/>
          </ac:spMkLst>
        </pc:spChg>
        <pc:spChg chg="del">
          <ac:chgData name="Linda Ruas" userId="e3f3bc3dc83c200f" providerId="LiveId" clId="{81073776-3942-4058-BDEF-D933BD621857}" dt="2018-05-20T17:55:31.543" v="1845"/>
          <ac:spMkLst>
            <pc:docMk/>
            <pc:sldMk cId="277137535" sldId="271"/>
            <ac:spMk id="4" creationId="{DFFE6310-F745-4E3D-90D7-72741092FA8A}"/>
          </ac:spMkLst>
        </pc:spChg>
        <pc:spChg chg="add mod">
          <ac:chgData name="Linda Ruas" userId="e3f3bc3dc83c200f" providerId="LiveId" clId="{81073776-3942-4058-BDEF-D933BD621857}" dt="2018-05-20T17:57:16.435" v="1968" actId="113"/>
          <ac:spMkLst>
            <pc:docMk/>
            <pc:sldMk cId="277137535" sldId="271"/>
            <ac:spMk id="5" creationId="{2E722792-E256-4A47-9C0E-D0B06C637BE1}"/>
          </ac:spMkLst>
        </pc:spChg>
        <pc:spChg chg="add mod">
          <ac:chgData name="Linda Ruas" userId="e3f3bc3dc83c200f" providerId="LiveId" clId="{81073776-3942-4058-BDEF-D933BD621857}" dt="2018-05-20T17:58:14.515" v="2207" actId="27636"/>
          <ac:spMkLst>
            <pc:docMk/>
            <pc:sldMk cId="277137535" sldId="271"/>
            <ac:spMk id="6" creationId="{B9BE1B3B-3B42-41EE-A132-5C2B5A7BB448}"/>
          </ac:spMkLst>
        </pc:spChg>
        <pc:picChg chg="add del mod">
          <ac:chgData name="Linda Ruas" userId="e3f3bc3dc83c200f" providerId="LiveId" clId="{81073776-3942-4058-BDEF-D933BD621857}" dt="2018-05-20T18:00:05.907" v="2209"/>
          <ac:picMkLst>
            <pc:docMk/>
            <pc:sldMk cId="277137535" sldId="271"/>
            <ac:picMk id="7" creationId="{32D2BEB5-2159-4477-B7AD-88B1E02AD73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5C95CD-6F88-4F22-8FE6-B3EB3DC755B6}" type="datetimeFigureOut">
              <a:rPr lang="en-GB" smtClean="0"/>
              <a:t>20/05/2018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DA8235-B311-4CFF-ABD9-494560148214}" type="slidenum">
              <a:rPr lang="en-GB" smtClean="0"/>
              <a:t>‹#›</a:t>
            </a:fld>
            <a:endParaRPr lang="en-GB"/>
          </a:p>
        </p:txBody>
      </p:sp>
    </p:spTree>
    <p:extLst>
      <p:ext uri="{BB962C8B-B14F-4D97-AF65-F5344CB8AC3E}">
        <p14:creationId xmlns:p14="http://schemas.microsoft.com/office/powerpoint/2010/main" val="1516550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lesson should take 1.5-2 hours: speaking/writing about photos – 20 mins; reading/matching texts – 20 mins; comparing easy English texts with originals – 30 mins; writing – 30 mins</a:t>
            </a:r>
          </a:p>
        </p:txBody>
      </p:sp>
      <p:sp>
        <p:nvSpPr>
          <p:cNvPr id="4" name="Slide Number Placeholder 3"/>
          <p:cNvSpPr>
            <a:spLocks noGrp="1"/>
          </p:cNvSpPr>
          <p:nvPr>
            <p:ph type="sldNum" sz="quarter" idx="10"/>
          </p:nvPr>
        </p:nvSpPr>
        <p:spPr/>
        <p:txBody>
          <a:bodyPr/>
          <a:lstStyle/>
          <a:p>
            <a:fld id="{12DA8235-B311-4CFF-ABD9-494560148214}" type="slidenum">
              <a:rPr lang="en-GB" smtClean="0"/>
              <a:t>2</a:t>
            </a:fld>
            <a:endParaRPr lang="en-GB"/>
          </a:p>
        </p:txBody>
      </p:sp>
    </p:spTree>
    <p:extLst>
      <p:ext uri="{BB962C8B-B14F-4D97-AF65-F5344CB8AC3E}">
        <p14:creationId xmlns:p14="http://schemas.microsoft.com/office/powerpoint/2010/main" val="96593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pictures match as follows: Picture 1 – text a;    Picture 2 – text c;  Picture 3 – text b</a:t>
            </a:r>
          </a:p>
        </p:txBody>
      </p:sp>
      <p:sp>
        <p:nvSpPr>
          <p:cNvPr id="4" name="Slide Number Placeholder 3"/>
          <p:cNvSpPr>
            <a:spLocks noGrp="1"/>
          </p:cNvSpPr>
          <p:nvPr>
            <p:ph type="sldNum" sz="quarter" idx="10"/>
          </p:nvPr>
        </p:nvSpPr>
        <p:spPr/>
        <p:txBody>
          <a:bodyPr/>
          <a:lstStyle/>
          <a:p>
            <a:fld id="{12DA8235-B311-4CFF-ABD9-494560148214}" type="slidenum">
              <a:rPr lang="en-GB" smtClean="0"/>
              <a:t>7</a:t>
            </a:fld>
            <a:endParaRPr lang="en-GB"/>
          </a:p>
        </p:txBody>
      </p:sp>
    </p:spTree>
    <p:extLst>
      <p:ext uri="{BB962C8B-B14F-4D97-AF65-F5344CB8AC3E}">
        <p14:creationId xmlns:p14="http://schemas.microsoft.com/office/powerpoint/2010/main" val="4293800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print out these texts, or learners can read them online at: https://eewiki.newint.org/index.php?title=Three_Syrian_cities_destroyed_by_war</a:t>
            </a:r>
          </a:p>
        </p:txBody>
      </p:sp>
      <p:sp>
        <p:nvSpPr>
          <p:cNvPr id="4" name="Slide Number Placeholder 3"/>
          <p:cNvSpPr>
            <a:spLocks noGrp="1"/>
          </p:cNvSpPr>
          <p:nvPr>
            <p:ph type="sldNum" sz="quarter" idx="10"/>
          </p:nvPr>
        </p:nvSpPr>
        <p:spPr/>
        <p:txBody>
          <a:bodyPr/>
          <a:lstStyle/>
          <a:p>
            <a:fld id="{12DA8235-B311-4CFF-ABD9-494560148214}" type="slidenum">
              <a:rPr lang="en-GB" smtClean="0"/>
              <a:t>8</a:t>
            </a:fld>
            <a:endParaRPr lang="en-GB"/>
          </a:p>
        </p:txBody>
      </p:sp>
    </p:spTree>
    <p:extLst>
      <p:ext uri="{BB962C8B-B14F-4D97-AF65-F5344CB8AC3E}">
        <p14:creationId xmlns:p14="http://schemas.microsoft.com/office/powerpoint/2010/main" val="1091415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4A5FE-C81A-4D46-92F1-98BD969354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082DFE2-92D7-4BD6-B900-9584EED2F8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F4E4120-E211-45B5-A661-1A902EB398BD}"/>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5720E948-0736-4A34-8104-442A986D721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E737D6-5E84-4012-A3D7-1F680C0ACF7E}"/>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1340037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8378A-6E49-4321-828D-713191ED564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20CE9E5-AFA7-47B3-BB61-DEE85D24979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11A6B0A-1926-4D55-A4EC-396E5696F0B3}"/>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C36192CF-FD67-4019-BBC8-2B33E23180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95BF38-9430-4A46-968B-30A79090FA0C}"/>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2065379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9CF38A-7075-4C4C-8F99-FFD3B59055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223FE7F-386B-4635-B181-D1D62D51061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DAC1A4-BC32-4B87-BB1E-334B28D5D5F6}"/>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F9703D8B-E1CE-4D2C-A3E1-2349364985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40B75-F5BD-4735-9F9A-2C88CE23A20C}"/>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1524708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12D-BDD1-4575-AB7C-882CC96917D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FF9F28-689F-4A51-BF77-087483A57CE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8AF789-F4F7-4373-93C4-E33AB3CF9E52}"/>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8090929B-75D8-44CD-B495-A8682ACAF7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E7E77A-7AAB-44F0-A6DE-7F1AC42E1218}"/>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2543233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8DB5B-9D0E-464B-8F2B-DD7B5DFCE8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A55CA36-1B3D-42CB-BC17-BBACB2857B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3A5455E-EF03-46A5-BC8C-23D455CA00F8}"/>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38AFD670-E474-4A17-A63C-EAAAB6F7EF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9E7BECA-0CFD-4AFD-8ADF-7873CCF82E6A}"/>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3041909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AFE82-04E5-463F-9E49-8D48FB5ABA7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A65B161-6992-408F-A961-1700A65077C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5D4254D-C8F3-45A8-A0B5-A1F1BA2690E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9085E7-96A0-4403-B4E7-2247671DBDCE}"/>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6" name="Footer Placeholder 5">
            <a:extLst>
              <a:ext uri="{FF2B5EF4-FFF2-40B4-BE49-F238E27FC236}">
                <a16:creationId xmlns:a16="http://schemas.microsoft.com/office/drawing/2014/main" id="{F6A0175D-0C80-4905-A020-9456EC351F9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FCBF07-1567-438E-87D4-7D10BAF50823}"/>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3636943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7005B-1D90-4BEC-A4F4-E68D4D674B3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D4F5A97-0FFE-4419-809D-68A87E6425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E81854-0320-427C-B9AF-A581E65ED89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5759A42-1743-435D-B069-B39AEAF7E9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2E1500F-D50B-4053-82FB-8E7BF7F31EC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EC7ECB8-B54F-4618-8137-0760F088C487}"/>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8" name="Footer Placeholder 7">
            <a:extLst>
              <a:ext uri="{FF2B5EF4-FFF2-40B4-BE49-F238E27FC236}">
                <a16:creationId xmlns:a16="http://schemas.microsoft.com/office/drawing/2014/main" id="{FE182F0A-9A2C-4F8B-903E-372CE6F68EC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62D5A0-26D4-4C9F-BF0D-75F3DE96641B}"/>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1696200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09FC4-54F2-4065-A8C3-68EBCE11FBE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7C1CFEC-9829-4134-B215-8A136A27576D}"/>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4" name="Footer Placeholder 3">
            <a:extLst>
              <a:ext uri="{FF2B5EF4-FFF2-40B4-BE49-F238E27FC236}">
                <a16:creationId xmlns:a16="http://schemas.microsoft.com/office/drawing/2014/main" id="{F59FBE48-2CB6-44B5-8F9A-B7A445954D6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8213AAB-4572-49BC-A6DD-21868BB35907}"/>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2901827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38CB38-199D-4781-BDD5-9C42779FFAD7}"/>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3" name="Footer Placeholder 2">
            <a:extLst>
              <a:ext uri="{FF2B5EF4-FFF2-40B4-BE49-F238E27FC236}">
                <a16:creationId xmlns:a16="http://schemas.microsoft.com/office/drawing/2014/main" id="{4E23B02A-849B-4527-99BE-ED945861168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725F49E-6137-41A5-BE73-F78F0F7C620A}"/>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3419178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13216-D872-4197-B8E8-036CC798C0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376DEB4-6356-491F-BD22-0E74E59DAB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2A02B05-B0B6-4962-B23A-62FFDCBC1C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7C05D6-898A-48F9-B7A9-FBE6E2F2A1B0}"/>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6" name="Footer Placeholder 5">
            <a:extLst>
              <a:ext uri="{FF2B5EF4-FFF2-40B4-BE49-F238E27FC236}">
                <a16:creationId xmlns:a16="http://schemas.microsoft.com/office/drawing/2014/main" id="{C7EFEDDF-3347-46B0-A193-8DF6C756995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90DC4A-31BF-415B-9E07-DD41ABE471CF}"/>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1394613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BA567-0DB0-44E0-A18A-D4786C487F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CF716A0-647A-4D63-BA5D-D6D79552B3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F1C379B-D428-420B-B50B-106A3E1351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670B199-3802-4342-A09F-0A7B141FDF4D}"/>
              </a:ext>
            </a:extLst>
          </p:cNvPr>
          <p:cNvSpPr>
            <a:spLocks noGrp="1"/>
          </p:cNvSpPr>
          <p:nvPr>
            <p:ph type="dt" sz="half" idx="10"/>
          </p:nvPr>
        </p:nvSpPr>
        <p:spPr/>
        <p:txBody>
          <a:bodyPr/>
          <a:lstStyle/>
          <a:p>
            <a:fld id="{B4F82BBE-E7D3-41A4-85A5-55D914AD30A4}" type="datetimeFigureOut">
              <a:rPr lang="en-GB" smtClean="0"/>
              <a:t>20/05/2018</a:t>
            </a:fld>
            <a:endParaRPr lang="en-GB"/>
          </a:p>
        </p:txBody>
      </p:sp>
      <p:sp>
        <p:nvSpPr>
          <p:cNvPr id="6" name="Footer Placeholder 5">
            <a:extLst>
              <a:ext uri="{FF2B5EF4-FFF2-40B4-BE49-F238E27FC236}">
                <a16:creationId xmlns:a16="http://schemas.microsoft.com/office/drawing/2014/main" id="{53C0575B-A991-4AB7-BCC0-6582DCC2057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AF8D56E-A116-4D78-818D-C7AE3E713562}"/>
              </a:ext>
            </a:extLst>
          </p:cNvPr>
          <p:cNvSpPr>
            <a:spLocks noGrp="1"/>
          </p:cNvSpPr>
          <p:nvPr>
            <p:ph type="sldNum" sz="quarter" idx="12"/>
          </p:nvPr>
        </p:nvSpPr>
        <p:spPr/>
        <p:txBody>
          <a:bodyPr/>
          <a:lstStyle/>
          <a:p>
            <a:fld id="{37B07306-FDA6-4ED0-AEA9-8ECF03C737A7}" type="slidenum">
              <a:rPr lang="en-GB" smtClean="0"/>
              <a:t>‹#›</a:t>
            </a:fld>
            <a:endParaRPr lang="en-GB"/>
          </a:p>
        </p:txBody>
      </p:sp>
    </p:spTree>
    <p:extLst>
      <p:ext uri="{BB962C8B-B14F-4D97-AF65-F5344CB8AC3E}">
        <p14:creationId xmlns:p14="http://schemas.microsoft.com/office/powerpoint/2010/main" val="3726703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386FEA-2C7A-418A-AC33-437CA6393D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A9AD64-E622-4E50-AB91-0E2CCD31B5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E9ADF9-683C-4D6A-964B-E15369DD83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82BBE-E7D3-41A4-85A5-55D914AD30A4}" type="datetimeFigureOut">
              <a:rPr lang="en-GB" smtClean="0"/>
              <a:t>20/05/2018</a:t>
            </a:fld>
            <a:endParaRPr lang="en-GB"/>
          </a:p>
        </p:txBody>
      </p:sp>
      <p:sp>
        <p:nvSpPr>
          <p:cNvPr id="5" name="Footer Placeholder 4">
            <a:extLst>
              <a:ext uri="{FF2B5EF4-FFF2-40B4-BE49-F238E27FC236}">
                <a16:creationId xmlns:a16="http://schemas.microsoft.com/office/drawing/2014/main" id="{EDC500D0-A90B-4E38-AC37-FFC951560F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899F1E4-3227-429B-8BCA-753E189F6A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B07306-FDA6-4ED0-AEA9-8ECF03C737A7}" type="slidenum">
              <a:rPr lang="en-GB" smtClean="0"/>
              <a:t>‹#›</a:t>
            </a:fld>
            <a:endParaRPr lang="en-GB"/>
          </a:p>
        </p:txBody>
      </p:sp>
    </p:spTree>
    <p:extLst>
      <p:ext uri="{BB962C8B-B14F-4D97-AF65-F5344CB8AC3E}">
        <p14:creationId xmlns:p14="http://schemas.microsoft.com/office/powerpoint/2010/main" val="18126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nin.tl/UNHCR-Syria"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newint.org/features/2018/04/01/portraits-three-syrian-cities" TargetMode="External"/><Relationship Id="rId2" Type="http://schemas.openxmlformats.org/officeDocument/2006/relationships/hyperlink" Target="https://eewiki.newint.org/index.php?title=Three_Syrian_cities_destroyed_by_wa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6A6A5-5087-4061-BEFE-4D9C1E5C3574}"/>
              </a:ext>
            </a:extLst>
          </p:cNvPr>
          <p:cNvSpPr>
            <a:spLocks noGrp="1"/>
          </p:cNvSpPr>
          <p:nvPr>
            <p:ph type="ctrTitle"/>
          </p:nvPr>
        </p:nvSpPr>
        <p:spPr>
          <a:xfrm>
            <a:off x="1524000" y="2432797"/>
            <a:ext cx="9144000" cy="1857848"/>
          </a:xfrm>
        </p:spPr>
        <p:txBody>
          <a:bodyPr>
            <a:normAutofit/>
          </a:bodyPr>
          <a:lstStyle/>
          <a:p>
            <a:r>
              <a:rPr lang="en-GB" sz="9600" b="1" dirty="0"/>
              <a:t>Syria now: 3 cities</a:t>
            </a:r>
          </a:p>
        </p:txBody>
      </p:sp>
      <p:sp>
        <p:nvSpPr>
          <p:cNvPr id="3" name="Subtitle 2">
            <a:extLst>
              <a:ext uri="{FF2B5EF4-FFF2-40B4-BE49-F238E27FC236}">
                <a16:creationId xmlns:a16="http://schemas.microsoft.com/office/drawing/2014/main" id="{9E79F2E4-4B40-44D4-9136-ADCF080B8A3A}"/>
              </a:ext>
            </a:extLst>
          </p:cNvPr>
          <p:cNvSpPr>
            <a:spLocks noGrp="1"/>
          </p:cNvSpPr>
          <p:nvPr>
            <p:ph type="subTitle" idx="1"/>
          </p:nvPr>
        </p:nvSpPr>
        <p:spPr>
          <a:xfrm>
            <a:off x="1524000" y="4557932"/>
            <a:ext cx="9144000" cy="1308296"/>
          </a:xfrm>
        </p:spPr>
        <p:txBody>
          <a:bodyPr>
            <a:normAutofit lnSpcReduction="10000"/>
          </a:bodyPr>
          <a:lstStyle/>
          <a:p>
            <a:r>
              <a:rPr lang="en-GB" sz="4000" b="1" dirty="0"/>
              <a:t>New Internationalist </a:t>
            </a:r>
          </a:p>
          <a:p>
            <a:r>
              <a:rPr lang="en-GB" sz="4000" b="1" dirty="0"/>
              <a:t>Ready Lesson: Intermediate</a:t>
            </a:r>
          </a:p>
          <a:p>
            <a:endParaRPr lang="en-GB" dirty="0"/>
          </a:p>
        </p:txBody>
      </p:sp>
      <p:pic>
        <p:nvPicPr>
          <p:cNvPr id="4" name="Picture 3">
            <a:extLst>
              <a:ext uri="{FF2B5EF4-FFF2-40B4-BE49-F238E27FC236}">
                <a16:creationId xmlns:a16="http://schemas.microsoft.com/office/drawing/2014/main" id="{8F3B834E-F51B-44A7-8DF2-6F6EB6EFB17C}"/>
              </a:ext>
            </a:extLst>
          </p:cNvPr>
          <p:cNvPicPr>
            <a:picLocks noChangeAspect="1"/>
          </p:cNvPicPr>
          <p:nvPr/>
        </p:nvPicPr>
        <p:blipFill>
          <a:blip r:embed="rId2"/>
          <a:stretch>
            <a:fillRect/>
          </a:stretch>
        </p:blipFill>
        <p:spPr>
          <a:xfrm>
            <a:off x="177813" y="166494"/>
            <a:ext cx="4021143" cy="2266303"/>
          </a:xfrm>
          <a:prstGeom prst="rect">
            <a:avLst/>
          </a:prstGeom>
        </p:spPr>
      </p:pic>
      <p:pic>
        <p:nvPicPr>
          <p:cNvPr id="5" name="Picture 4">
            <a:extLst>
              <a:ext uri="{FF2B5EF4-FFF2-40B4-BE49-F238E27FC236}">
                <a16:creationId xmlns:a16="http://schemas.microsoft.com/office/drawing/2014/main" id="{CAD97BE4-DB9A-4F5A-9A44-37606BBEA196}"/>
              </a:ext>
            </a:extLst>
          </p:cNvPr>
          <p:cNvPicPr>
            <a:picLocks noChangeAspect="1"/>
          </p:cNvPicPr>
          <p:nvPr/>
        </p:nvPicPr>
        <p:blipFill>
          <a:blip r:embed="rId3"/>
          <a:stretch>
            <a:fillRect/>
          </a:stretch>
        </p:blipFill>
        <p:spPr>
          <a:xfrm>
            <a:off x="7287064" y="166494"/>
            <a:ext cx="4727123" cy="1169253"/>
          </a:xfrm>
          <a:prstGeom prst="rect">
            <a:avLst/>
          </a:prstGeom>
        </p:spPr>
      </p:pic>
    </p:spTree>
    <p:extLst>
      <p:ext uri="{BB962C8B-B14F-4D97-AF65-F5344CB8AC3E}">
        <p14:creationId xmlns:p14="http://schemas.microsoft.com/office/powerpoint/2010/main" val="1308133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B77FE-340B-48C0-AE9B-38D39910B0EB}"/>
              </a:ext>
            </a:extLst>
          </p:cNvPr>
          <p:cNvSpPr>
            <a:spLocks noGrp="1"/>
          </p:cNvSpPr>
          <p:nvPr>
            <p:ph type="title" idx="4294967295"/>
          </p:nvPr>
        </p:nvSpPr>
        <p:spPr>
          <a:xfrm>
            <a:off x="0" y="188913"/>
            <a:ext cx="11037888" cy="220662"/>
          </a:xfrm>
        </p:spPr>
        <p:txBody>
          <a:bodyPr>
            <a:normAutofit fontScale="90000"/>
          </a:bodyPr>
          <a:lstStyle/>
          <a:p>
            <a:r>
              <a:rPr lang="en-GB" dirty="0"/>
              <a:t> </a:t>
            </a:r>
          </a:p>
        </p:txBody>
      </p:sp>
      <p:sp>
        <p:nvSpPr>
          <p:cNvPr id="3" name="Content Placeholder 2">
            <a:extLst>
              <a:ext uri="{FF2B5EF4-FFF2-40B4-BE49-F238E27FC236}">
                <a16:creationId xmlns:a16="http://schemas.microsoft.com/office/drawing/2014/main" id="{8B95C0C4-6E3A-44E7-B0DE-AF64EBBBD6F3}"/>
              </a:ext>
            </a:extLst>
          </p:cNvPr>
          <p:cNvSpPr>
            <a:spLocks noGrp="1"/>
          </p:cNvSpPr>
          <p:nvPr>
            <p:ph idx="4294967295"/>
          </p:nvPr>
        </p:nvSpPr>
        <p:spPr>
          <a:xfrm>
            <a:off x="111125" y="188913"/>
            <a:ext cx="12080875" cy="6669087"/>
          </a:xfrm>
        </p:spPr>
        <p:txBody>
          <a:bodyPr>
            <a:normAutofit fontScale="77500" lnSpcReduction="20000"/>
          </a:bodyPr>
          <a:lstStyle/>
          <a:p>
            <a:pPr marL="0" indent="0">
              <a:buNone/>
            </a:pPr>
            <a:r>
              <a:rPr lang="en-GB" sz="2900" b="1" dirty="0"/>
              <a:t>c) </a:t>
            </a:r>
            <a:r>
              <a:rPr lang="en-GB" sz="2900" dirty="0"/>
              <a:t>When I smell the smell of my neighbourhood, I feel full of energy, I feel positive about the future,’ </a:t>
            </a:r>
            <a:r>
              <a:rPr lang="en-GB" sz="2900" dirty="0" err="1"/>
              <a:t>Huossen</a:t>
            </a:r>
            <a:r>
              <a:rPr lang="en-GB" sz="2900" dirty="0"/>
              <a:t> </a:t>
            </a:r>
            <a:r>
              <a:rPr lang="en-GB" sz="2900" dirty="0" err="1"/>
              <a:t>Hamod</a:t>
            </a:r>
            <a:r>
              <a:rPr lang="en-GB" sz="2900" dirty="0"/>
              <a:t> says. He is 40 years old and looks nervous as he sits in an apartment on the fifth floor with almost nothing in it. From their balcony, his young girls look down at the rubble. At night, they have a light powered by their own generator. It is the only one. Hundreds of his relatives live in this neighbourhood in Ansari al-</a:t>
            </a:r>
            <a:r>
              <a:rPr lang="en-GB" sz="2900" dirty="0" err="1"/>
              <a:t>Sharki</a:t>
            </a:r>
            <a:r>
              <a:rPr lang="en-GB" sz="2900" dirty="0"/>
              <a:t>. ‘We were famous here,’ he says. When there was a problem, they visited the family’s most senior man. He gave his help. He died of old age during the war, far away from his home. </a:t>
            </a:r>
            <a:r>
              <a:rPr lang="en-GB" sz="2900" dirty="0" err="1"/>
              <a:t>Hamod’s</a:t>
            </a:r>
            <a:r>
              <a:rPr lang="en-GB" sz="2900" dirty="0"/>
              <a:t> wife, six daughters, and one son escaped from their home in 2013, when government bombs dropped everywhere, and rebel groups began fighting among themselves. They came back in August 2017. He thinks only five people live on their street now, but neighbours don’t communicate like they did before.</a:t>
            </a:r>
          </a:p>
          <a:p>
            <a:pPr marL="0" indent="0">
              <a:buNone/>
            </a:pPr>
            <a:r>
              <a:rPr lang="en-GB" sz="2900" dirty="0" err="1"/>
              <a:t>Hamod</a:t>
            </a:r>
            <a:r>
              <a:rPr lang="en-GB" sz="2900" dirty="0"/>
              <a:t> says, ‘This neighbourhood was used as a prison to kill and kidnap people.’ </a:t>
            </a:r>
            <a:r>
              <a:rPr lang="en-GB" sz="2900" dirty="0" err="1"/>
              <a:t>Hamod</a:t>
            </a:r>
            <a:r>
              <a:rPr lang="en-GB" sz="2900" dirty="0"/>
              <a:t> offers cigarettes as we sit on plastic chairs and his youngest girls look on from around a corner. He’s trying to return to his job as a letting agent. Like other families slowly coming back into former rebel areas, he needed to return for financial reasons. It was too expensive to stay elsewhere. ‘I dreamed of coming back to my home,’ he says. But </a:t>
            </a:r>
            <a:r>
              <a:rPr lang="en-GB" sz="2900" dirty="0" err="1"/>
              <a:t>Hamod</a:t>
            </a:r>
            <a:r>
              <a:rPr lang="en-GB" sz="2900" dirty="0"/>
              <a:t> didn’t know if their building would still be there. A video from when this area was under opposition control shows a bomb falling right in front of it. A photo taken by an activist around the same time shows their fifth floor apartment as an empty shell with windows smashed by the bombs.</a:t>
            </a:r>
          </a:p>
          <a:p>
            <a:pPr marL="0" indent="0">
              <a:buNone/>
            </a:pPr>
            <a:r>
              <a:rPr lang="en-GB" sz="2900" dirty="0"/>
              <a:t>‘We rebuilt all the walls and all the broken windows,’ </a:t>
            </a:r>
            <a:r>
              <a:rPr lang="en-GB" sz="2900" dirty="0" err="1"/>
              <a:t>Hamod</a:t>
            </a:r>
            <a:r>
              <a:rPr lang="en-GB" sz="2900" dirty="0"/>
              <a:t> says.</a:t>
            </a:r>
          </a:p>
          <a:p>
            <a:pPr marL="0" indent="0">
              <a:buNone/>
            </a:pPr>
            <a:r>
              <a:rPr lang="en-GB" sz="2900" dirty="0"/>
              <a:t>His daughters are still frightened. The youngest was born away, in 2015, and he named her </a:t>
            </a:r>
            <a:r>
              <a:rPr lang="en-GB" sz="2900" dirty="0" err="1"/>
              <a:t>Shahiba</a:t>
            </a:r>
            <a:r>
              <a:rPr lang="en-GB" sz="2900" dirty="0"/>
              <a:t>, after this city. The second youngest was named Sham after the revolution began. ‘I named them for Syria.’ UNHCR says the population of east Aleppo increased from 50,000 in December 2016 to over 300,000 by June 2017. This was after the fall of the final opposition areas, when most rebels left for the country’s northwest. The UN called this a ‘forcible displacement’ and a war crime.</a:t>
            </a:r>
          </a:p>
          <a:p>
            <a:endParaRPr lang="en-GB" dirty="0"/>
          </a:p>
        </p:txBody>
      </p:sp>
    </p:spTree>
    <p:extLst>
      <p:ext uri="{BB962C8B-B14F-4D97-AF65-F5344CB8AC3E}">
        <p14:creationId xmlns:p14="http://schemas.microsoft.com/office/powerpoint/2010/main" val="1890523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6CF5B-7A82-49BF-A303-C480A123A318}"/>
              </a:ext>
            </a:extLst>
          </p:cNvPr>
          <p:cNvSpPr>
            <a:spLocks noGrp="1"/>
          </p:cNvSpPr>
          <p:nvPr>
            <p:ph type="title"/>
          </p:nvPr>
        </p:nvSpPr>
        <p:spPr/>
        <p:txBody>
          <a:bodyPr/>
          <a:lstStyle/>
          <a:p>
            <a:r>
              <a:rPr lang="en-GB" b="1" dirty="0"/>
              <a:t>Now you’re going to compare the Easier English texts with the original texts:</a:t>
            </a:r>
          </a:p>
        </p:txBody>
      </p:sp>
      <p:sp>
        <p:nvSpPr>
          <p:cNvPr id="3" name="Content Placeholder 2">
            <a:extLst>
              <a:ext uri="{FF2B5EF4-FFF2-40B4-BE49-F238E27FC236}">
                <a16:creationId xmlns:a16="http://schemas.microsoft.com/office/drawing/2014/main" id="{A4B817A6-1453-44A6-ACBD-1619C4063934}"/>
              </a:ext>
            </a:extLst>
          </p:cNvPr>
          <p:cNvSpPr>
            <a:spLocks noGrp="1"/>
          </p:cNvSpPr>
          <p:nvPr>
            <p:ph idx="1"/>
          </p:nvPr>
        </p:nvSpPr>
        <p:spPr/>
        <p:txBody>
          <a:bodyPr>
            <a:normAutofit/>
          </a:bodyPr>
          <a:lstStyle/>
          <a:p>
            <a:r>
              <a:rPr lang="en-GB" sz="4800" dirty="0"/>
              <a:t>Underline the differences</a:t>
            </a:r>
          </a:p>
          <a:p>
            <a:r>
              <a:rPr lang="en-GB" sz="4800" dirty="0"/>
              <a:t>Choose 5 new phrases or words from each original text that you want to learn</a:t>
            </a:r>
          </a:p>
          <a:p>
            <a:r>
              <a:rPr lang="en-GB" sz="4800" dirty="0"/>
              <a:t>Teach your new phrases / </a:t>
            </a:r>
          </a:p>
          <a:p>
            <a:pPr marL="0" indent="0">
              <a:buNone/>
            </a:pPr>
            <a:r>
              <a:rPr lang="en-GB" sz="4800" dirty="0"/>
              <a:t>words to another learner</a:t>
            </a:r>
          </a:p>
        </p:txBody>
      </p:sp>
    </p:spTree>
    <p:extLst>
      <p:ext uri="{BB962C8B-B14F-4D97-AF65-F5344CB8AC3E}">
        <p14:creationId xmlns:p14="http://schemas.microsoft.com/office/powerpoint/2010/main" val="188131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85A76D-99CC-4E22-9DEB-510D68D42F59}"/>
              </a:ext>
            </a:extLst>
          </p:cNvPr>
          <p:cNvSpPr>
            <a:spLocks noGrp="1"/>
          </p:cNvSpPr>
          <p:nvPr>
            <p:ph idx="4294967295"/>
          </p:nvPr>
        </p:nvSpPr>
        <p:spPr>
          <a:xfrm>
            <a:off x="110359" y="189186"/>
            <a:ext cx="11934495" cy="6558455"/>
          </a:xfrm>
        </p:spPr>
        <p:txBody>
          <a:bodyPr>
            <a:normAutofit fontScale="70000" lnSpcReduction="20000"/>
          </a:bodyPr>
          <a:lstStyle/>
          <a:p>
            <a:pPr marL="0" indent="0">
              <a:buNone/>
            </a:pPr>
            <a:r>
              <a:rPr lang="en-GB" dirty="0"/>
              <a:t>a) </a:t>
            </a:r>
            <a:r>
              <a:rPr lang="en-GB" b="1" u="sng" dirty="0" err="1"/>
              <a:t>Damascus</a:t>
            </a:r>
            <a:r>
              <a:rPr lang="en-GB" dirty="0" err="1"/>
              <a:t>The</a:t>
            </a:r>
            <a:r>
              <a:rPr lang="en-GB" dirty="0"/>
              <a:t> bombing sounds like thunder. It booms in the background as wealthy Damascenes sit in courtyards grazing on plates of mezze, continuing to chat. It sounds again as women push prams past shops in the souk, smiling at the perfumers and spice sellers hawking their wares. In the square outside, pigeons scatter as more bombs fall in the distance.</a:t>
            </a:r>
          </a:p>
          <a:p>
            <a:pPr marL="0" indent="0">
              <a:buNone/>
            </a:pPr>
            <a:r>
              <a:rPr lang="en-GB" dirty="0"/>
              <a:t>Newcomers to Damascus Old City are told how long to count between seeing a strike and hearing it to figure out where it is happening. Five seconds for Eastern </a:t>
            </a:r>
            <a:r>
              <a:rPr lang="en-GB" dirty="0" err="1"/>
              <a:t>Ghouta</a:t>
            </a:r>
            <a:r>
              <a:rPr lang="en-GB" dirty="0"/>
              <a:t> and two for </a:t>
            </a:r>
            <a:r>
              <a:rPr lang="en-GB" dirty="0" err="1"/>
              <a:t>Jobar</a:t>
            </a:r>
            <a:r>
              <a:rPr lang="en-GB" dirty="0"/>
              <a:t>. Mortars make a different type of noise, a sort of whistle, a Ministry of Tourism official explains, perched in an armchair in a still open boutique hotel. At least 60 people on the government side were killed by mortars in the two months from mid-November last year, while activists in opposition-held areas say many more had already died in the first weeks of 2018 as a result of bombing.</a:t>
            </a:r>
          </a:p>
          <a:p>
            <a:pPr marL="0" indent="0">
              <a:buNone/>
            </a:pPr>
            <a:r>
              <a:rPr lang="en-GB" dirty="0"/>
              <a:t>Since the conflict started, the value of the Syrian pound has plummeted, so Damascus has become increasingly expensive. When fighting spread across the country, displaced people fled from rural areas to the city, but many left again after rents became prohibitively high.</a:t>
            </a:r>
          </a:p>
          <a:p>
            <a:pPr marL="0" indent="0">
              <a:buNone/>
            </a:pPr>
            <a:r>
              <a:rPr lang="en-GB" dirty="0"/>
              <a:t>The number of military checkpoints is decreasing, but Damascus remains a city at war. Shopkeepers carrying produce are stopped and searched. Hotel staff prevent you from taking photos from their roof terrace with a repetitive: ‘It’s not allowed’. Churches and mosques display photos of those in their congregations who have died. Pictures of dead soldiers hang along ‘walls of glory’ on streets, at roundabouts or in public parks.</a:t>
            </a:r>
          </a:p>
          <a:p>
            <a:pPr marL="0" indent="0">
              <a:buNone/>
            </a:pPr>
            <a:r>
              <a:rPr lang="en-GB" dirty="0"/>
              <a:t>There are so many people whose fates are unknown. Kidnapped, disappeared or presumed dead; they still might turn up at any time. Others are certainly alive but may never come back. Almost everyone I met had a relative in Europe. One mother, whose son fled to the UK to escape military service, pulled out a photo of him from her wallet and repeatedly kissed it. This year she’ll miss another son’s wedding in Sweden.</a:t>
            </a:r>
          </a:p>
          <a:p>
            <a:pPr marL="0" indent="0">
              <a:buNone/>
            </a:pPr>
            <a:r>
              <a:rPr lang="en-GB" dirty="0"/>
              <a:t>Pictures of Assad hang everywhere: on office walls, on shopfronts and on every army checkpoint. In one, he wears aviator sunglasses and khaki, and looks sternly off to the side. In another, he smiles bashfully in a suit. It’s a reminder that he’s going nowhere quickly – although more than seven million Syrians have fled abroad and hundreds of thousands have died since the war began. Damascus is the centre of the propaganda campaign around him.</a:t>
            </a:r>
          </a:p>
          <a:p>
            <a:pPr marL="0" indent="0">
              <a:buNone/>
            </a:pPr>
            <a:endParaRPr lang="en-GB" dirty="0"/>
          </a:p>
          <a:p>
            <a:endParaRPr lang="en-GB" dirty="0"/>
          </a:p>
        </p:txBody>
      </p:sp>
    </p:spTree>
    <p:extLst>
      <p:ext uri="{BB962C8B-B14F-4D97-AF65-F5344CB8AC3E}">
        <p14:creationId xmlns:p14="http://schemas.microsoft.com/office/powerpoint/2010/main" val="28621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A459D9-8A0B-4B22-A783-4621971AC552}"/>
              </a:ext>
            </a:extLst>
          </p:cNvPr>
          <p:cNvSpPr>
            <a:spLocks noGrp="1"/>
          </p:cNvSpPr>
          <p:nvPr>
            <p:ph idx="4294967295"/>
          </p:nvPr>
        </p:nvSpPr>
        <p:spPr>
          <a:xfrm>
            <a:off x="0" y="185530"/>
            <a:ext cx="12059478" cy="6672470"/>
          </a:xfrm>
        </p:spPr>
        <p:txBody>
          <a:bodyPr>
            <a:normAutofit fontScale="77500" lnSpcReduction="20000"/>
          </a:bodyPr>
          <a:lstStyle/>
          <a:p>
            <a:pPr marL="0" indent="0">
              <a:buNone/>
            </a:pPr>
            <a:r>
              <a:rPr lang="en-GB" b="1" u="sng" dirty="0"/>
              <a:t>b) Homs</a:t>
            </a:r>
            <a:r>
              <a:rPr lang="en-GB" b="1" dirty="0"/>
              <a:t>: </a:t>
            </a:r>
            <a:r>
              <a:rPr lang="en-GB" dirty="0"/>
              <a:t>When </a:t>
            </a:r>
            <a:r>
              <a:rPr lang="en-GB" dirty="0" err="1"/>
              <a:t>Hend</a:t>
            </a:r>
            <a:r>
              <a:rPr lang="en-GB" dirty="0"/>
              <a:t> Joseph </a:t>
            </a:r>
            <a:r>
              <a:rPr lang="en-GB" dirty="0" err="1"/>
              <a:t>Fadul</a:t>
            </a:r>
            <a:r>
              <a:rPr lang="en-GB" dirty="0"/>
              <a:t> first arrived in Homs as a newlywed 65 years ago, she was struck by its beauty. Now, at 85, she remembers a city of simple houses, simple streets and old black stone. A little old woman wearing a plaited black hairband and a lime green shawl, she looks frail, yet smokes voraciously. In this city, she’s lived a full and happy life; surrounded by a growing family – three sons, two daughters and many grandchildren. She speaks of church and concerts, love stories and laughter. Now, her family are dispersed, her husband dead, her apartment destroyed and her spirits low. She is lonely, as are many of the city’s elderly people. Her sons are as far away as Sweden and Dubai, and one grandson is in South America.</a:t>
            </a:r>
          </a:p>
          <a:p>
            <a:pPr marL="0" indent="0">
              <a:buNone/>
            </a:pPr>
            <a:r>
              <a:rPr lang="en-GB" dirty="0"/>
              <a:t>Around 21,000 families, or 30 per cent of the city’s former 1.2 million population, have returned according to Homs’ Governor Talal </a:t>
            </a:r>
            <a:r>
              <a:rPr lang="en-GB" dirty="0" err="1"/>
              <a:t>Barazi</a:t>
            </a:r>
            <a:r>
              <a:rPr lang="en-GB" dirty="0"/>
              <a:t>. Yet many parts remain uninhabitable.</a:t>
            </a:r>
          </a:p>
          <a:p>
            <a:pPr marL="0" indent="0">
              <a:buNone/>
            </a:pPr>
            <a:r>
              <a:rPr lang="en-GB" dirty="0"/>
              <a:t>Tarek Safar, the area manager for the United Nations Development Programme in Homs, says since 2014 they’ve removed 700,000 cubic metres of debris, just from the roads in the Old City and the shops in the souk – the only part of the city they’re actively rebuilding. Other reconstruction is on hold until the government decides which international organizations will get lucrative reconstruction contracts, he says. It’s expected to reward its allies, Russia and Iran.</a:t>
            </a:r>
          </a:p>
          <a:p>
            <a:pPr marL="0" indent="0">
              <a:buNone/>
            </a:pPr>
            <a:r>
              <a:rPr lang="en-GB" dirty="0"/>
              <a:t>Driving through the </a:t>
            </a:r>
            <a:r>
              <a:rPr lang="en-GB" dirty="0" err="1"/>
              <a:t>Jouret</a:t>
            </a:r>
            <a:r>
              <a:rPr lang="en-GB" dirty="0"/>
              <a:t> al-</a:t>
            </a:r>
            <a:r>
              <a:rPr lang="en-GB" dirty="0" err="1"/>
              <a:t>Shayah</a:t>
            </a:r>
            <a:r>
              <a:rPr lang="en-GB" dirty="0"/>
              <a:t> neighbourhood is like entering an apocalyptic wasteland. From a car, accompanied by two soldiers and a Ministry of Information employee, it’s hard to feel anything but horror at how humanity was failed here. Seemingly endless streets of buildings and their inhabitants have been crushed, pounded and pulverized.</a:t>
            </a:r>
          </a:p>
          <a:p>
            <a:pPr marL="0" indent="0">
              <a:buNone/>
            </a:pPr>
            <a:r>
              <a:rPr lang="en-GB" dirty="0"/>
              <a:t>A driving licence certificate lies on the ground in the rubble, close to sepia-tinged photos and a child’s schoolbook. Traces of young lives once lived here are juxtaposed with the fact that young people in the populated parts of Homs all seem to be planning to move away. One 26-year-old woman, Maria, is preparing for her upcoming wedding in Dubai and a new beginning. Her friend Joseph will join his brother in Canada this year.</a:t>
            </a:r>
          </a:p>
          <a:p>
            <a:pPr marL="0" indent="0">
              <a:buNone/>
            </a:pPr>
            <a:endParaRPr lang="en-GB" dirty="0"/>
          </a:p>
          <a:p>
            <a:endParaRPr lang="en-GB" dirty="0"/>
          </a:p>
        </p:txBody>
      </p:sp>
    </p:spTree>
    <p:extLst>
      <p:ext uri="{BB962C8B-B14F-4D97-AF65-F5344CB8AC3E}">
        <p14:creationId xmlns:p14="http://schemas.microsoft.com/office/powerpoint/2010/main" val="1039745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935FA1-D962-4281-B744-591FC1C51B66}"/>
              </a:ext>
            </a:extLst>
          </p:cNvPr>
          <p:cNvSpPr>
            <a:spLocks noGrp="1"/>
          </p:cNvSpPr>
          <p:nvPr>
            <p:ph idx="4294967295"/>
          </p:nvPr>
        </p:nvSpPr>
        <p:spPr>
          <a:xfrm>
            <a:off x="92764" y="198782"/>
            <a:ext cx="11926957" cy="6659218"/>
          </a:xfrm>
        </p:spPr>
        <p:txBody>
          <a:bodyPr>
            <a:normAutofit fontScale="70000" lnSpcReduction="20000"/>
          </a:bodyPr>
          <a:lstStyle/>
          <a:p>
            <a:pPr marL="0" indent="0">
              <a:buNone/>
            </a:pPr>
            <a:r>
              <a:rPr lang="en-GB" sz="3100" b="1" u="sng" dirty="0"/>
              <a:t>c) Aleppo</a:t>
            </a:r>
            <a:r>
              <a:rPr lang="en-GB" sz="3100" b="1" dirty="0"/>
              <a:t>: </a:t>
            </a:r>
            <a:r>
              <a:rPr lang="en-GB" sz="3100" dirty="0"/>
              <a:t>‘When I smell the smell of my neighbourhood, I feel full of energy, I feel optimistic,’ </a:t>
            </a:r>
            <a:r>
              <a:rPr lang="en-GB" sz="3100" dirty="0" err="1"/>
              <a:t>Huossen</a:t>
            </a:r>
            <a:r>
              <a:rPr lang="en-GB" sz="3100" dirty="0"/>
              <a:t> </a:t>
            </a:r>
            <a:r>
              <a:rPr lang="en-GB" sz="3100" dirty="0" err="1"/>
              <a:t>Hamod</a:t>
            </a:r>
            <a:r>
              <a:rPr lang="en-GB" sz="3100" dirty="0"/>
              <a:t> is saying. He’s a rakish, nervous-looking 40-year-old, sitting in a fifth floor apartment with almost nothing in it. From their reinforced balcony, his young girls stare out at the rubble beneath them. At night, their light – powered by their own generator – is the only one that gleams. This neighbourhood in Ansari al-</a:t>
            </a:r>
            <a:r>
              <a:rPr lang="en-GB" sz="3100" dirty="0" err="1"/>
              <a:t>Sharki</a:t>
            </a:r>
            <a:r>
              <a:rPr lang="en-GB" sz="3100" dirty="0"/>
              <a:t> used to be home to hundreds of his relatives. ‘We were famous here,’ he says. When there was a problem, they’d visit the family’s most senior man who would mediate and magistrate. He died of old age during the war, far away from his </a:t>
            </a:r>
            <a:r>
              <a:rPr lang="en-GB" sz="3100" dirty="0" err="1"/>
              <a:t>home.Hamod’s</a:t>
            </a:r>
            <a:r>
              <a:rPr lang="en-GB" sz="3100" dirty="0"/>
              <a:t> family – his wife, six daughters and one son – escaped from their home in 2013, when government barrel bombs dropped indiscriminately, and rebel groups began fighting among themselves. They came back last August.</a:t>
            </a:r>
          </a:p>
          <a:p>
            <a:pPr marL="0" indent="0">
              <a:buNone/>
            </a:pPr>
            <a:r>
              <a:rPr lang="en-GB" sz="3100" dirty="0"/>
              <a:t>The ruins they returned to were ‘haunted by bad deeds,’ says </a:t>
            </a:r>
            <a:r>
              <a:rPr lang="en-GB" sz="3100" dirty="0" err="1"/>
              <a:t>Hamod</a:t>
            </a:r>
            <a:r>
              <a:rPr lang="en-GB" sz="3100" dirty="0"/>
              <a:t>. ‘This neighbour­hood was used as a prison to kill and kidnap people.’ </a:t>
            </a:r>
            <a:r>
              <a:rPr lang="en-GB" sz="3100" dirty="0" err="1"/>
              <a:t>Hamod</a:t>
            </a:r>
            <a:r>
              <a:rPr lang="en-GB" sz="3100" dirty="0"/>
              <a:t> offers cigarettes as we sit on plastic chairs, his youngest girls peeking around a corner. He’s attempting to return to his work as a letting agent. Like other families trickling back into former rebel-held areas, he needed to return for financial reasons – it was too expensive to stay elsewhere. ‘I dreamed [of coming] back to my home,’ he says. Yet, </a:t>
            </a:r>
            <a:r>
              <a:rPr lang="en-GB" sz="3100" dirty="0" err="1"/>
              <a:t>Hamod</a:t>
            </a:r>
            <a:r>
              <a:rPr lang="en-GB" sz="3100" dirty="0"/>
              <a:t> didn’t know if their building would still be standing. A video taken during the time this area was under opposition control shows a barrel bomb falling right in front of it. A photo taken by an activist around the same time shows their fifth floor apartment as a shell, windows torn out by the impact of explosives and unstable balconies jutting out.</a:t>
            </a:r>
          </a:p>
          <a:p>
            <a:pPr marL="0" indent="0">
              <a:buNone/>
            </a:pPr>
            <a:r>
              <a:rPr lang="en-GB" sz="3100" dirty="0"/>
              <a:t>‘We rebuilt all the walls and all the broken windows,’ </a:t>
            </a:r>
            <a:r>
              <a:rPr lang="en-GB" sz="3100" dirty="0" err="1"/>
              <a:t>Hamod</a:t>
            </a:r>
            <a:r>
              <a:rPr lang="en-GB" sz="3100" dirty="0"/>
              <a:t> says.</a:t>
            </a:r>
          </a:p>
          <a:p>
            <a:pPr marL="0" indent="0">
              <a:buNone/>
            </a:pPr>
            <a:r>
              <a:rPr lang="en-GB" sz="3100" dirty="0"/>
              <a:t>His daughters are still frightened. The youngest was born away, in 2015, and he named her </a:t>
            </a:r>
            <a:r>
              <a:rPr lang="en-GB" sz="3100" dirty="0" err="1"/>
              <a:t>Shahiba</a:t>
            </a:r>
            <a:r>
              <a:rPr lang="en-GB" sz="3100" dirty="0"/>
              <a:t>, after Aleppo. The second youngest was named Sham, for Damascus, after the revolution began. ‘I named them for Syria.’ The population of east Aleppo increased from 50,000 in December 2016 to over 300,000 by June 2017, </a:t>
            </a:r>
            <a:r>
              <a:rPr lang="en-GB" sz="3100" dirty="0">
                <a:hlinkClick r:id="rId2"/>
              </a:rPr>
              <a:t>according to UNHCR</a:t>
            </a:r>
            <a:r>
              <a:rPr lang="en-GB" sz="3100" dirty="0"/>
              <a:t>. This followed the fall of the final opposition areas, when most remaining rebels left for the country’s northwest in what the UN has called a ‘forcible displacement’ amounting to a war crime.</a:t>
            </a:r>
          </a:p>
          <a:p>
            <a:endParaRPr lang="en-GB" dirty="0"/>
          </a:p>
        </p:txBody>
      </p:sp>
    </p:spTree>
    <p:extLst>
      <p:ext uri="{BB962C8B-B14F-4D97-AF65-F5344CB8AC3E}">
        <p14:creationId xmlns:p14="http://schemas.microsoft.com/office/powerpoint/2010/main" val="2487595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8A324-2DF9-402E-95E2-A18C9B2A6986}"/>
              </a:ext>
            </a:extLst>
          </p:cNvPr>
          <p:cNvSpPr>
            <a:spLocks noGrp="1"/>
          </p:cNvSpPr>
          <p:nvPr>
            <p:ph type="title"/>
          </p:nvPr>
        </p:nvSpPr>
        <p:spPr/>
        <p:txBody>
          <a:bodyPr/>
          <a:lstStyle/>
          <a:p>
            <a:r>
              <a:rPr lang="en-GB" sz="8000" dirty="0"/>
              <a:t>Writing -</a:t>
            </a:r>
            <a:r>
              <a:rPr lang="en-GB" dirty="0"/>
              <a:t>  </a:t>
            </a:r>
            <a:r>
              <a:rPr lang="en-GB" b="1" dirty="0"/>
              <a:t>in pairs, write either:</a:t>
            </a:r>
          </a:p>
        </p:txBody>
      </p:sp>
      <p:sp>
        <p:nvSpPr>
          <p:cNvPr id="3" name="Content Placeholder 2">
            <a:extLst>
              <a:ext uri="{FF2B5EF4-FFF2-40B4-BE49-F238E27FC236}">
                <a16:creationId xmlns:a16="http://schemas.microsoft.com/office/drawing/2014/main" id="{086270EB-7F8E-44C7-A074-96142F69843B}"/>
              </a:ext>
            </a:extLst>
          </p:cNvPr>
          <p:cNvSpPr>
            <a:spLocks noGrp="1"/>
          </p:cNvSpPr>
          <p:nvPr>
            <p:ph sz="half" idx="1"/>
          </p:nvPr>
        </p:nvSpPr>
        <p:spPr/>
        <p:txBody>
          <a:bodyPr/>
          <a:lstStyle/>
          <a:p>
            <a:pPr marL="0" indent="0">
              <a:buNone/>
            </a:pPr>
            <a:r>
              <a:rPr lang="en-GB" sz="7200" dirty="0"/>
              <a:t>a) An article about life now in Syria </a:t>
            </a:r>
            <a:r>
              <a:rPr lang="en-GB" dirty="0"/>
              <a:t>– use as many of the new phrases and words you chose from the original articles as you can</a:t>
            </a:r>
          </a:p>
        </p:txBody>
      </p:sp>
      <p:sp>
        <p:nvSpPr>
          <p:cNvPr id="4" name="Content Placeholder 3">
            <a:extLst>
              <a:ext uri="{FF2B5EF4-FFF2-40B4-BE49-F238E27FC236}">
                <a16:creationId xmlns:a16="http://schemas.microsoft.com/office/drawing/2014/main" id="{BD048AE6-AF27-4A21-BC00-7453C6005A8F}"/>
              </a:ext>
            </a:extLst>
          </p:cNvPr>
          <p:cNvSpPr>
            <a:spLocks noGrp="1"/>
          </p:cNvSpPr>
          <p:nvPr>
            <p:ph sz="half" idx="2"/>
          </p:nvPr>
        </p:nvSpPr>
        <p:spPr/>
        <p:txBody>
          <a:bodyPr/>
          <a:lstStyle/>
          <a:p>
            <a:pPr marL="0" indent="0">
              <a:buNone/>
            </a:pPr>
            <a:r>
              <a:rPr lang="en-GB" sz="6600" dirty="0"/>
              <a:t>b) A poem about Syria now </a:t>
            </a:r>
            <a:r>
              <a:rPr lang="en-GB" dirty="0"/>
              <a:t>– use as many of the new phrases and words you chose from the original articles as you can</a:t>
            </a:r>
          </a:p>
        </p:txBody>
      </p:sp>
      <p:pic>
        <p:nvPicPr>
          <p:cNvPr id="5" name="Picture 4">
            <a:extLst>
              <a:ext uri="{FF2B5EF4-FFF2-40B4-BE49-F238E27FC236}">
                <a16:creationId xmlns:a16="http://schemas.microsoft.com/office/drawing/2014/main" id="{F9480672-945C-4C7E-9ADF-69B8C988BC32}"/>
              </a:ext>
            </a:extLst>
          </p:cNvPr>
          <p:cNvPicPr>
            <a:picLocks noChangeAspect="1"/>
          </p:cNvPicPr>
          <p:nvPr/>
        </p:nvPicPr>
        <p:blipFill>
          <a:blip r:embed="rId2"/>
          <a:stretch>
            <a:fillRect/>
          </a:stretch>
        </p:blipFill>
        <p:spPr>
          <a:xfrm>
            <a:off x="9453489" y="83635"/>
            <a:ext cx="2612027" cy="1741990"/>
          </a:xfrm>
          <a:prstGeom prst="rect">
            <a:avLst/>
          </a:prstGeom>
        </p:spPr>
      </p:pic>
    </p:spTree>
    <p:extLst>
      <p:ext uri="{BB962C8B-B14F-4D97-AF65-F5344CB8AC3E}">
        <p14:creationId xmlns:p14="http://schemas.microsoft.com/office/powerpoint/2010/main" val="202950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722792-E256-4A47-9C0E-D0B06C637BE1}"/>
              </a:ext>
            </a:extLst>
          </p:cNvPr>
          <p:cNvSpPr>
            <a:spLocks noGrp="1"/>
          </p:cNvSpPr>
          <p:nvPr>
            <p:ph type="title"/>
          </p:nvPr>
        </p:nvSpPr>
        <p:spPr/>
        <p:txBody>
          <a:bodyPr/>
          <a:lstStyle/>
          <a:p>
            <a:r>
              <a:rPr lang="en-GB" b="1" dirty="0"/>
              <a:t>Follow-up:</a:t>
            </a:r>
          </a:p>
        </p:txBody>
      </p:sp>
      <p:sp>
        <p:nvSpPr>
          <p:cNvPr id="6" name="Content Placeholder 5">
            <a:extLst>
              <a:ext uri="{FF2B5EF4-FFF2-40B4-BE49-F238E27FC236}">
                <a16:creationId xmlns:a16="http://schemas.microsoft.com/office/drawing/2014/main" id="{B9BE1B3B-3B42-41EE-A132-5C2B5A7BB448}"/>
              </a:ext>
            </a:extLst>
          </p:cNvPr>
          <p:cNvSpPr>
            <a:spLocks noGrp="1"/>
          </p:cNvSpPr>
          <p:nvPr>
            <p:ph idx="1"/>
          </p:nvPr>
        </p:nvSpPr>
        <p:spPr>
          <a:xfrm>
            <a:off x="838199" y="2349305"/>
            <a:ext cx="10823917" cy="4262510"/>
          </a:xfrm>
        </p:spPr>
        <p:txBody>
          <a:bodyPr>
            <a:normAutofit/>
          </a:bodyPr>
          <a:lstStyle/>
          <a:p>
            <a:pPr marL="0" indent="0">
              <a:buNone/>
            </a:pPr>
            <a:r>
              <a:rPr lang="en-GB" dirty="0"/>
              <a:t>Read the whole article:</a:t>
            </a:r>
          </a:p>
          <a:p>
            <a:pPr marL="514350" indent="-514350">
              <a:buAutoNum type="alphaLcParenR"/>
            </a:pPr>
            <a:r>
              <a:rPr lang="en-GB" dirty="0"/>
              <a:t>In Easier English: </a:t>
            </a:r>
            <a:r>
              <a:rPr lang="en-GB" dirty="0">
                <a:hlinkClick r:id="rId2"/>
              </a:rPr>
              <a:t>https://eewiki.newint.org/index.php?title=Three_Syrian_cities_destroyed_by_war</a:t>
            </a:r>
            <a:endParaRPr lang="en-GB" dirty="0"/>
          </a:p>
          <a:p>
            <a:pPr marL="514350" indent="-514350">
              <a:buAutoNum type="alphaLcParenR"/>
            </a:pPr>
            <a:r>
              <a:rPr lang="en-GB" dirty="0"/>
              <a:t>In the original, more difficult, version:</a:t>
            </a:r>
          </a:p>
          <a:p>
            <a:pPr marL="0" indent="0">
              <a:buNone/>
            </a:pPr>
            <a:r>
              <a:rPr lang="en-GB" dirty="0">
                <a:hlinkClick r:id="rId3"/>
              </a:rPr>
              <a:t>https://newint.org/features/2018/04/01/portraits-three-syrian-cities</a:t>
            </a:r>
            <a:endParaRPr lang="en-GB" dirty="0"/>
          </a:p>
          <a:p>
            <a:pPr marL="0" indent="0">
              <a:buNone/>
            </a:pPr>
            <a:r>
              <a:rPr lang="en-GB" dirty="0"/>
              <a:t>Then do the same with other articles on eewiki.newint.org (read the Easier English article, then the original) – you will learn a lot of new phrases / words and should learn more about the world too.</a:t>
            </a:r>
          </a:p>
        </p:txBody>
      </p:sp>
    </p:spTree>
    <p:extLst>
      <p:ext uri="{BB962C8B-B14F-4D97-AF65-F5344CB8AC3E}">
        <p14:creationId xmlns:p14="http://schemas.microsoft.com/office/powerpoint/2010/main" val="277137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B6FE8-9106-46A2-9D2E-17FD84BC9FB3}"/>
              </a:ext>
            </a:extLst>
          </p:cNvPr>
          <p:cNvSpPr>
            <a:spLocks noGrp="1"/>
          </p:cNvSpPr>
          <p:nvPr>
            <p:ph type="title"/>
          </p:nvPr>
        </p:nvSpPr>
        <p:spPr/>
        <p:txBody>
          <a:bodyPr/>
          <a:lstStyle/>
          <a:p>
            <a:r>
              <a:rPr lang="en-GB" dirty="0"/>
              <a:t>This lesson:</a:t>
            </a:r>
          </a:p>
        </p:txBody>
      </p:sp>
      <p:sp>
        <p:nvSpPr>
          <p:cNvPr id="3" name="Content Placeholder 2">
            <a:extLst>
              <a:ext uri="{FF2B5EF4-FFF2-40B4-BE49-F238E27FC236}">
                <a16:creationId xmlns:a16="http://schemas.microsoft.com/office/drawing/2014/main" id="{9869DB6B-41C6-4E73-81BF-C711C97E72F7}"/>
              </a:ext>
            </a:extLst>
          </p:cNvPr>
          <p:cNvSpPr>
            <a:spLocks noGrp="1"/>
          </p:cNvSpPr>
          <p:nvPr>
            <p:ph idx="1"/>
          </p:nvPr>
        </p:nvSpPr>
        <p:spPr>
          <a:xfrm>
            <a:off x="838200" y="1589649"/>
            <a:ext cx="10515600" cy="4587314"/>
          </a:xfrm>
        </p:spPr>
        <p:txBody>
          <a:bodyPr>
            <a:normAutofit/>
          </a:bodyPr>
          <a:lstStyle/>
          <a:p>
            <a:r>
              <a:rPr lang="en-GB" sz="4800" dirty="0"/>
              <a:t>Speaking and writing about photos</a:t>
            </a:r>
          </a:p>
          <a:p>
            <a:r>
              <a:rPr lang="en-GB" sz="4800" dirty="0"/>
              <a:t>Reading, matching and discussing descriptions</a:t>
            </a:r>
          </a:p>
          <a:p>
            <a:r>
              <a:rPr lang="en-GB" sz="4800" dirty="0"/>
              <a:t>Comparing simplified English with the original and learning new phrases/words</a:t>
            </a:r>
          </a:p>
          <a:p>
            <a:r>
              <a:rPr lang="en-GB" sz="4800" dirty="0"/>
              <a:t>Writing: an article or a poem</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4092434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0F23F-DD06-46B8-A7C9-357BBD85B6E3}"/>
              </a:ext>
            </a:extLst>
          </p:cNvPr>
          <p:cNvSpPr>
            <a:spLocks noGrp="1"/>
          </p:cNvSpPr>
          <p:nvPr>
            <p:ph type="title"/>
          </p:nvPr>
        </p:nvSpPr>
        <p:spPr>
          <a:xfrm>
            <a:off x="838200" y="365126"/>
            <a:ext cx="10515600" cy="911882"/>
          </a:xfrm>
        </p:spPr>
        <p:txBody>
          <a:bodyPr>
            <a:normAutofit/>
          </a:bodyPr>
          <a:lstStyle/>
          <a:p>
            <a:r>
              <a:rPr lang="en-GB" sz="5400" b="1" dirty="0"/>
              <a:t>How much do you know about Syria?</a:t>
            </a:r>
          </a:p>
        </p:txBody>
      </p:sp>
      <p:sp>
        <p:nvSpPr>
          <p:cNvPr id="5" name="Content Placeholder 4">
            <a:extLst>
              <a:ext uri="{FF2B5EF4-FFF2-40B4-BE49-F238E27FC236}">
                <a16:creationId xmlns:a16="http://schemas.microsoft.com/office/drawing/2014/main" id="{C31C8A69-C7BC-4386-8605-C8450D1A20D7}"/>
              </a:ext>
            </a:extLst>
          </p:cNvPr>
          <p:cNvSpPr>
            <a:spLocks noGrp="1"/>
          </p:cNvSpPr>
          <p:nvPr>
            <p:ph idx="1"/>
          </p:nvPr>
        </p:nvSpPr>
        <p:spPr>
          <a:xfrm>
            <a:off x="838200" y="1497724"/>
            <a:ext cx="10515600" cy="4995151"/>
          </a:xfrm>
        </p:spPr>
        <p:txBody>
          <a:bodyPr>
            <a:noAutofit/>
          </a:bodyPr>
          <a:lstStyle/>
          <a:p>
            <a:pPr marL="0" indent="0">
              <a:buNone/>
            </a:pPr>
            <a:r>
              <a:rPr lang="en-GB" sz="4800" dirty="0"/>
              <a:t>What do you think the following are like:</a:t>
            </a:r>
          </a:p>
          <a:p>
            <a:r>
              <a:rPr lang="en-GB" sz="4800" dirty="0"/>
              <a:t>The buildings</a:t>
            </a:r>
          </a:p>
          <a:p>
            <a:r>
              <a:rPr lang="en-GB" sz="4800" dirty="0"/>
              <a:t>The animals and birds</a:t>
            </a:r>
          </a:p>
          <a:p>
            <a:r>
              <a:rPr lang="en-GB" sz="4800" dirty="0"/>
              <a:t>The people</a:t>
            </a:r>
          </a:p>
          <a:p>
            <a:r>
              <a:rPr lang="en-GB" sz="4800" dirty="0"/>
              <a:t>The shops</a:t>
            </a:r>
          </a:p>
          <a:p>
            <a:pPr marL="0" indent="0">
              <a:buNone/>
            </a:pPr>
            <a:r>
              <a:rPr lang="en-GB" sz="4800" dirty="0"/>
              <a:t>How has the war affected everything?</a:t>
            </a:r>
          </a:p>
        </p:txBody>
      </p:sp>
    </p:spTree>
    <p:extLst>
      <p:ext uri="{BB962C8B-B14F-4D97-AF65-F5344CB8AC3E}">
        <p14:creationId xmlns:p14="http://schemas.microsoft.com/office/powerpoint/2010/main" val="446104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22CEB-2512-4811-B60C-CA8B2855254F}"/>
              </a:ext>
            </a:extLst>
          </p:cNvPr>
          <p:cNvSpPr>
            <a:spLocks noGrp="1"/>
          </p:cNvSpPr>
          <p:nvPr>
            <p:ph type="title"/>
          </p:nvPr>
        </p:nvSpPr>
        <p:spPr>
          <a:xfrm>
            <a:off x="838200" y="404882"/>
            <a:ext cx="10515600" cy="580806"/>
          </a:xfrm>
        </p:spPr>
        <p:txBody>
          <a:bodyPr>
            <a:normAutofit fontScale="90000"/>
          </a:bodyPr>
          <a:lstStyle/>
          <a:p>
            <a:r>
              <a:rPr lang="en-GB" dirty="0"/>
              <a:t>In pairs, speak to each other and describe what you see in this picture:            </a:t>
            </a:r>
            <a:r>
              <a:rPr lang="en-GB" b="1" dirty="0"/>
              <a:t>Picture 1</a:t>
            </a:r>
            <a:r>
              <a:rPr lang="en-GB" dirty="0"/>
              <a:t>:</a:t>
            </a:r>
          </a:p>
        </p:txBody>
      </p:sp>
      <p:pic>
        <p:nvPicPr>
          <p:cNvPr id="4" name="Content Placeholder 3">
            <a:extLst>
              <a:ext uri="{FF2B5EF4-FFF2-40B4-BE49-F238E27FC236}">
                <a16:creationId xmlns:a16="http://schemas.microsoft.com/office/drawing/2014/main" id="{3A2C3844-FBCD-4138-B5A5-7E68E23690F9}"/>
              </a:ext>
            </a:extLst>
          </p:cNvPr>
          <p:cNvPicPr>
            <a:picLocks noGrp="1" noChangeAspect="1"/>
          </p:cNvPicPr>
          <p:nvPr>
            <p:ph idx="1"/>
          </p:nvPr>
        </p:nvPicPr>
        <p:blipFill>
          <a:blip r:embed="rId2"/>
          <a:stretch>
            <a:fillRect/>
          </a:stretch>
        </p:blipFill>
        <p:spPr>
          <a:xfrm>
            <a:off x="1765738" y="1315091"/>
            <a:ext cx="8308428" cy="5542909"/>
          </a:xfrm>
          <a:prstGeom prst="rect">
            <a:avLst/>
          </a:prstGeom>
        </p:spPr>
      </p:pic>
    </p:spTree>
    <p:extLst>
      <p:ext uri="{BB962C8B-B14F-4D97-AF65-F5344CB8AC3E}">
        <p14:creationId xmlns:p14="http://schemas.microsoft.com/office/powerpoint/2010/main" val="1448046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C86D9-637D-48FD-B6B3-FD345FC67713}"/>
              </a:ext>
            </a:extLst>
          </p:cNvPr>
          <p:cNvSpPr>
            <a:spLocks noGrp="1"/>
          </p:cNvSpPr>
          <p:nvPr>
            <p:ph type="title"/>
          </p:nvPr>
        </p:nvSpPr>
        <p:spPr>
          <a:xfrm>
            <a:off x="838200" y="365125"/>
            <a:ext cx="10515600" cy="565041"/>
          </a:xfrm>
        </p:spPr>
        <p:txBody>
          <a:bodyPr>
            <a:normAutofit fontScale="90000"/>
          </a:bodyPr>
          <a:lstStyle/>
          <a:p>
            <a:r>
              <a:rPr lang="en-GB" dirty="0"/>
              <a:t>Now describe this picture in writing:     </a:t>
            </a:r>
            <a:r>
              <a:rPr lang="en-GB" b="1" dirty="0"/>
              <a:t>Picture 2:</a:t>
            </a:r>
          </a:p>
        </p:txBody>
      </p:sp>
      <p:pic>
        <p:nvPicPr>
          <p:cNvPr id="4" name="Content Placeholder 3">
            <a:extLst>
              <a:ext uri="{FF2B5EF4-FFF2-40B4-BE49-F238E27FC236}">
                <a16:creationId xmlns:a16="http://schemas.microsoft.com/office/drawing/2014/main" id="{E0DC405D-C5D1-4BA0-A509-98469ADF2A1D}"/>
              </a:ext>
            </a:extLst>
          </p:cNvPr>
          <p:cNvPicPr>
            <a:picLocks noGrp="1" noChangeAspect="1"/>
          </p:cNvPicPr>
          <p:nvPr>
            <p:ph idx="1"/>
          </p:nvPr>
        </p:nvPicPr>
        <p:blipFill>
          <a:blip r:embed="rId2"/>
          <a:stretch>
            <a:fillRect/>
          </a:stretch>
        </p:blipFill>
        <p:spPr>
          <a:xfrm>
            <a:off x="1640373" y="1119353"/>
            <a:ext cx="8433792" cy="5614496"/>
          </a:xfrm>
          <a:prstGeom prst="rect">
            <a:avLst/>
          </a:prstGeom>
        </p:spPr>
      </p:pic>
    </p:spTree>
    <p:extLst>
      <p:ext uri="{BB962C8B-B14F-4D97-AF65-F5344CB8AC3E}">
        <p14:creationId xmlns:p14="http://schemas.microsoft.com/office/powerpoint/2010/main" val="3657656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02B3D-76A5-4B8B-87C2-534AADA74DD7}"/>
              </a:ext>
            </a:extLst>
          </p:cNvPr>
          <p:cNvSpPr>
            <a:spLocks noGrp="1"/>
          </p:cNvSpPr>
          <p:nvPr>
            <p:ph type="title"/>
          </p:nvPr>
        </p:nvSpPr>
        <p:spPr>
          <a:xfrm>
            <a:off x="331076" y="0"/>
            <a:ext cx="11524593" cy="1537252"/>
          </a:xfrm>
        </p:spPr>
        <p:txBody>
          <a:bodyPr>
            <a:noAutofit/>
          </a:bodyPr>
          <a:lstStyle/>
          <a:p>
            <a:r>
              <a:rPr lang="en-GB" sz="3400" dirty="0"/>
              <a:t>Now describe this picture in writing: each person writes 2 or 3 words, then passes on the paper to another person to continue: </a:t>
            </a:r>
            <a:r>
              <a:rPr lang="en-GB" sz="3400" b="1" dirty="0"/>
              <a:t>Picture 3:</a:t>
            </a:r>
          </a:p>
        </p:txBody>
      </p:sp>
      <p:pic>
        <p:nvPicPr>
          <p:cNvPr id="4" name="Content Placeholder 3">
            <a:extLst>
              <a:ext uri="{FF2B5EF4-FFF2-40B4-BE49-F238E27FC236}">
                <a16:creationId xmlns:a16="http://schemas.microsoft.com/office/drawing/2014/main" id="{0E6128C3-6646-470E-B913-6DACA7C15009}"/>
              </a:ext>
            </a:extLst>
          </p:cNvPr>
          <p:cNvPicPr>
            <a:picLocks noGrp="1" noChangeAspect="1"/>
          </p:cNvPicPr>
          <p:nvPr>
            <p:ph idx="1"/>
          </p:nvPr>
        </p:nvPicPr>
        <p:blipFill>
          <a:blip r:embed="rId2"/>
          <a:stretch>
            <a:fillRect/>
          </a:stretch>
        </p:blipFill>
        <p:spPr>
          <a:xfrm>
            <a:off x="3105269" y="1060014"/>
            <a:ext cx="8366853" cy="5572699"/>
          </a:xfrm>
          <a:prstGeom prst="rect">
            <a:avLst/>
          </a:prstGeom>
        </p:spPr>
      </p:pic>
    </p:spTree>
    <p:extLst>
      <p:ext uri="{BB962C8B-B14F-4D97-AF65-F5344CB8AC3E}">
        <p14:creationId xmlns:p14="http://schemas.microsoft.com/office/powerpoint/2010/main" val="4145962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DE401-C029-4F1B-B8C2-602F05587026}"/>
              </a:ext>
            </a:extLst>
          </p:cNvPr>
          <p:cNvSpPr>
            <a:spLocks noGrp="1"/>
          </p:cNvSpPr>
          <p:nvPr>
            <p:ph type="title"/>
          </p:nvPr>
        </p:nvSpPr>
        <p:spPr>
          <a:xfrm>
            <a:off x="838200" y="365125"/>
            <a:ext cx="10515600" cy="3702378"/>
          </a:xfrm>
        </p:spPr>
        <p:txBody>
          <a:bodyPr>
            <a:normAutofit/>
          </a:bodyPr>
          <a:lstStyle/>
          <a:p>
            <a:r>
              <a:rPr lang="en-GB" sz="6000" b="1" dirty="0"/>
              <a:t>Now read 3 descriptions of cities: a, b &amp; c and decide which picture each one is talking about</a:t>
            </a:r>
          </a:p>
        </p:txBody>
      </p:sp>
      <p:sp>
        <p:nvSpPr>
          <p:cNvPr id="3" name="Content Placeholder 2">
            <a:extLst>
              <a:ext uri="{FF2B5EF4-FFF2-40B4-BE49-F238E27FC236}">
                <a16:creationId xmlns:a16="http://schemas.microsoft.com/office/drawing/2014/main" id="{69BD5235-C809-4DB6-9A4C-75C870A2619B}"/>
              </a:ext>
            </a:extLst>
          </p:cNvPr>
          <p:cNvSpPr>
            <a:spLocks noGrp="1"/>
          </p:cNvSpPr>
          <p:nvPr>
            <p:ph idx="1"/>
          </p:nvPr>
        </p:nvSpPr>
        <p:spPr>
          <a:xfrm>
            <a:off x="838200" y="4067503"/>
            <a:ext cx="10515600" cy="2109459"/>
          </a:xfrm>
        </p:spPr>
        <p:txBody>
          <a:bodyPr>
            <a:normAutofit/>
          </a:bodyPr>
          <a:lstStyle/>
          <a:p>
            <a:pPr marL="0" indent="0">
              <a:buNone/>
            </a:pPr>
            <a:r>
              <a:rPr lang="en-GB" sz="7200" dirty="0"/>
              <a:t>And why?</a:t>
            </a:r>
          </a:p>
        </p:txBody>
      </p:sp>
    </p:spTree>
    <p:extLst>
      <p:ext uri="{BB962C8B-B14F-4D97-AF65-F5344CB8AC3E}">
        <p14:creationId xmlns:p14="http://schemas.microsoft.com/office/powerpoint/2010/main" val="1204131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683E9C-BEBE-4A6C-8510-D6FC33DEFDAC}"/>
              </a:ext>
            </a:extLst>
          </p:cNvPr>
          <p:cNvSpPr>
            <a:spLocks noGrp="1"/>
          </p:cNvSpPr>
          <p:nvPr>
            <p:ph idx="4294967295"/>
          </p:nvPr>
        </p:nvSpPr>
        <p:spPr>
          <a:xfrm>
            <a:off x="125413" y="131763"/>
            <a:ext cx="12066587" cy="6726237"/>
          </a:xfrm>
        </p:spPr>
        <p:txBody>
          <a:bodyPr>
            <a:normAutofit fontScale="55000" lnSpcReduction="20000"/>
          </a:bodyPr>
          <a:lstStyle/>
          <a:p>
            <a:pPr marL="0" indent="0">
              <a:buNone/>
            </a:pPr>
            <a:r>
              <a:rPr lang="en-GB" sz="4200" b="1" dirty="0"/>
              <a:t>a) </a:t>
            </a:r>
            <a:r>
              <a:rPr lang="en-GB" sz="4200" dirty="0"/>
              <a:t>The bombing sounds like thunder. You can hear it as rich people here sit and eat plates of mezze and talk. You can hear it as women push prams past shops and smile at the perfume and spice sellers. In the square outside, pigeons fly away as more bombs fall in the distance. They tell people who are new to the Old City how long to count between seeing a strike and hearing it. Then they will know where it is. Five seconds for Eastern </a:t>
            </a:r>
            <a:r>
              <a:rPr lang="en-GB" sz="4200" dirty="0" err="1"/>
              <a:t>Ghouta</a:t>
            </a:r>
            <a:r>
              <a:rPr lang="en-GB" sz="4200" dirty="0"/>
              <a:t> and two for </a:t>
            </a:r>
            <a:r>
              <a:rPr lang="en-GB" sz="4200" dirty="0" err="1"/>
              <a:t>Jobar</a:t>
            </a:r>
            <a:r>
              <a:rPr lang="en-GB" sz="4200" dirty="0"/>
              <a:t>. A Ministry of Tourism official says that mortar bombs make a different noise, a sort of whistle. Mortar bombs killed at least 60 people on the government side in the two months from mid-November 2017. Activists in opposition areas say many more died in the first weeks of 2018 as a result of bombing.</a:t>
            </a:r>
          </a:p>
          <a:p>
            <a:pPr marL="0" indent="0">
              <a:buNone/>
            </a:pPr>
            <a:r>
              <a:rPr lang="en-GB" sz="4200" dirty="0"/>
              <a:t>Since the war started, the value of the Syrian pound has gone down and so this city is more and more expensive. When there was fighting across the country, people left rural areas and went to the city. But many left again after rents became too expensive. The number of military checkpoints is going down, but this is still a city at war. They stop and search shopkeepers. Hotel staff stop you from taking photos from their roof terrace. Churches and mosques show photos of people from their congregations who have died. There are pictures of dead soldiers on ‘walls of glory’ on streets, at roundabouts, or in parks. </a:t>
            </a:r>
          </a:p>
          <a:p>
            <a:pPr marL="0" indent="0">
              <a:buNone/>
            </a:pPr>
            <a:r>
              <a:rPr lang="en-GB" sz="4200" dirty="0"/>
              <a:t>So many people have disappeared. Perhaps they are kidnapped or dead or they might come back again one day. Others are certainly alive but may never come back. Most people I met had a relative in Europe. One mother has a son who left for the UK to escape military service. She took out a photo of him and kissed it again and again. This year she’ll miss another son’s wedding in Sweden.</a:t>
            </a:r>
          </a:p>
          <a:p>
            <a:pPr marL="0" indent="0">
              <a:buNone/>
            </a:pPr>
            <a:r>
              <a:rPr lang="en-GB" sz="4200" dirty="0"/>
              <a:t>Pictures of Assad are everywhere - on office walls, on shops, and on every army checkpoint. In one, he looks serious and in another, he smiles shyly in a suit. More than seven million Syrians have gone abroad and hundreds of thousands have died since the war began. But Assad is going nowhere soon. And this city is the centre of the campaign to support him.</a:t>
            </a:r>
          </a:p>
          <a:p>
            <a:endParaRPr lang="en-GB" dirty="0"/>
          </a:p>
        </p:txBody>
      </p:sp>
    </p:spTree>
    <p:extLst>
      <p:ext uri="{BB962C8B-B14F-4D97-AF65-F5344CB8AC3E}">
        <p14:creationId xmlns:p14="http://schemas.microsoft.com/office/powerpoint/2010/main" val="2463018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D76985-8187-464C-A869-7B62212FC2D3}"/>
              </a:ext>
            </a:extLst>
          </p:cNvPr>
          <p:cNvSpPr>
            <a:spLocks noGrp="1"/>
          </p:cNvSpPr>
          <p:nvPr>
            <p:ph idx="4294967295"/>
          </p:nvPr>
        </p:nvSpPr>
        <p:spPr>
          <a:xfrm>
            <a:off x="141288" y="172278"/>
            <a:ext cx="12050712" cy="6560310"/>
          </a:xfrm>
        </p:spPr>
        <p:txBody>
          <a:bodyPr>
            <a:noAutofit/>
          </a:bodyPr>
          <a:lstStyle/>
          <a:p>
            <a:pPr marL="0" indent="0">
              <a:buNone/>
            </a:pPr>
            <a:r>
              <a:rPr lang="en-GB" sz="2000" dirty="0"/>
              <a:t>b) </a:t>
            </a:r>
            <a:r>
              <a:rPr lang="en-GB" sz="2000" dirty="0" err="1"/>
              <a:t>Hend</a:t>
            </a:r>
            <a:r>
              <a:rPr lang="en-GB" sz="2000" dirty="0"/>
              <a:t> Joseph </a:t>
            </a:r>
            <a:r>
              <a:rPr lang="en-GB" sz="2000" dirty="0" err="1"/>
              <a:t>Fadul</a:t>
            </a:r>
            <a:r>
              <a:rPr lang="en-GB" sz="2000" dirty="0"/>
              <a:t> arrived here 65 years ago after she was married. She loved its beauty. Now she is 85 and she remembers a city of simple houses, simple streets, and old black stone. In this city, she’s lived a full and happy life with her three sons, two daughters, and many grandchildren. She speaks of church and concerts, love stories and laughter. Now, all her family live in other places, her husband is dead, her apartment is destroyed, and she is very sad. She is lonely, like many of the city’s elderly people. Her sons are far away in Sweden and Dubai, and one grandson is in South America.</a:t>
            </a:r>
          </a:p>
          <a:p>
            <a:pPr marL="0" indent="0">
              <a:buNone/>
            </a:pPr>
            <a:r>
              <a:rPr lang="en-GB" sz="2000" dirty="0"/>
              <a:t>The Governor Talal </a:t>
            </a:r>
            <a:r>
              <a:rPr lang="en-GB" sz="2000" dirty="0" err="1"/>
              <a:t>Barazi</a:t>
            </a:r>
            <a:r>
              <a:rPr lang="en-GB" sz="2000" dirty="0"/>
              <a:t> says about 21,000 families, or 30 per cent of the city’s former 1.2 million population, have returned. But it is impossible to live in many parts of the city.</a:t>
            </a:r>
          </a:p>
          <a:p>
            <a:pPr marL="0" indent="0">
              <a:buNone/>
            </a:pPr>
            <a:r>
              <a:rPr lang="en-GB" sz="2000" dirty="0"/>
              <a:t>Tarek Safar is the area manager for the United Nations Development Programme in this city. He says since 2014 they’ve removed 700,000 cubic metres of debris, just from the roads in the Old City and the shops in the souk. This is the only part of the city they’re rebuilding. He says the government is not continuing with other rebuilding. It is waiting to decide which international organizations it will give contracts to. People expected it will give contract to its friends, Russia and Iran.</a:t>
            </a:r>
          </a:p>
          <a:p>
            <a:pPr marL="0" indent="0">
              <a:buNone/>
            </a:pPr>
            <a:r>
              <a:rPr lang="en-GB" sz="2000" dirty="0"/>
              <a:t>As we drive through the </a:t>
            </a:r>
            <a:r>
              <a:rPr lang="en-GB" sz="2000" dirty="0" err="1"/>
              <a:t>Jouret</a:t>
            </a:r>
            <a:r>
              <a:rPr lang="en-GB" sz="2000" dirty="0"/>
              <a:t> al-</a:t>
            </a:r>
            <a:r>
              <a:rPr lang="en-GB" sz="2000" dirty="0" err="1"/>
              <a:t>Shayah</a:t>
            </a:r>
            <a:r>
              <a:rPr lang="en-GB" sz="2000" dirty="0"/>
              <a:t> neighbourhood, it is like going into a wasteland at the end of the world. In a car with two soldiers and a man from the Ministry of Information, we feel horror at how they treated people here. There are endless streets of buildings where the people were crushed.</a:t>
            </a:r>
          </a:p>
          <a:p>
            <a:pPr marL="0" indent="0">
              <a:buNone/>
            </a:pPr>
            <a:r>
              <a:rPr lang="en-GB" sz="2000" dirty="0"/>
              <a:t>Young people here all seem to be planning to move away. One 26-year-old woman, Maria, is preparing for her wedding in Dubai and a new beginning. Her friend, Joseph, will join his brother in Canada this year.</a:t>
            </a:r>
          </a:p>
          <a:p>
            <a:pPr marL="0" indent="0">
              <a:buNone/>
            </a:pPr>
            <a:r>
              <a:rPr lang="en-GB" sz="2000" dirty="0"/>
              <a:t>Now there are only a few old people left behind with few options. One is </a:t>
            </a:r>
            <a:r>
              <a:rPr lang="en-GB" sz="2000" dirty="0" err="1"/>
              <a:t>Hadi</a:t>
            </a:r>
            <a:r>
              <a:rPr lang="en-GB" sz="2000" dirty="0"/>
              <a:t>. He was an English teacher. He loves Shakespeare and he is helping to organise the rebuilding of the Homs city park. He’s there 14 hours a day and organises student volunteers. They collected pieces of glass from broken buildings to make mosaics on the walls. </a:t>
            </a:r>
          </a:p>
        </p:txBody>
      </p:sp>
    </p:spTree>
    <p:extLst>
      <p:ext uri="{BB962C8B-B14F-4D97-AF65-F5344CB8AC3E}">
        <p14:creationId xmlns:p14="http://schemas.microsoft.com/office/powerpoint/2010/main" val="36642087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3114</Words>
  <Application>Microsoft Office PowerPoint</Application>
  <PresentationFormat>Widescreen</PresentationFormat>
  <Paragraphs>70</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Syria now: 3 cities</vt:lpstr>
      <vt:lpstr>This lesson:</vt:lpstr>
      <vt:lpstr>How much do you know about Syria?</vt:lpstr>
      <vt:lpstr>In pairs, speak to each other and describe what you see in this picture:            Picture 1:</vt:lpstr>
      <vt:lpstr>Now describe this picture in writing:     Picture 2:</vt:lpstr>
      <vt:lpstr>Now describe this picture in writing: each person writes 2 or 3 words, then passes on the paper to another person to continue: Picture 3:</vt:lpstr>
      <vt:lpstr>Now read 3 descriptions of cities: a, b &amp; c and decide which picture each one is talking about</vt:lpstr>
      <vt:lpstr>PowerPoint Presentation</vt:lpstr>
      <vt:lpstr>PowerPoint Presentation</vt:lpstr>
      <vt:lpstr> </vt:lpstr>
      <vt:lpstr>Now you’re going to compare the Easier English texts with the original texts:</vt:lpstr>
      <vt:lpstr>PowerPoint Presentation</vt:lpstr>
      <vt:lpstr>PowerPoint Presentation</vt:lpstr>
      <vt:lpstr>PowerPoint Presentation</vt:lpstr>
      <vt:lpstr>Writing -  in pairs, write either:</vt:lpstr>
      <vt:lpstr>Follow-up: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Syria now: 3 cities</dc:title>
  <dc:creator>Linda Ruas</dc:creator>
  <cp:lastModifiedBy>Linda Ruas</cp:lastModifiedBy>
  <cp:revision>8</cp:revision>
  <dcterms:created xsi:type="dcterms:W3CDTF">2018-05-13T17:08:19Z</dcterms:created>
  <dcterms:modified xsi:type="dcterms:W3CDTF">2018-05-20T18:00:32Z</dcterms:modified>
</cp:coreProperties>
</file>